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handoutMasterIdLst>
    <p:handoutMasterId r:id="rId14"/>
  </p:handoutMasterIdLst>
  <p:sldIdLst>
    <p:sldId id="319" r:id="rId3"/>
    <p:sldId id="356" r:id="rId5"/>
    <p:sldId id="683" r:id="rId6"/>
    <p:sldId id="302" r:id="rId7"/>
    <p:sldId id="260" r:id="rId8"/>
    <p:sldId id="326" r:id="rId9"/>
    <p:sldId id="284" r:id="rId10"/>
    <p:sldId id="684" r:id="rId11"/>
    <p:sldId id="285" r:id="rId12"/>
    <p:sldId id="687" r:id="rId13"/>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2880" userDrawn="1">
          <p15:clr>
            <a:srgbClr val="A4A3A4"/>
          </p15:clr>
        </p15:guide>
        <p15:guide id="2" orient="horz" pos="16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BBEC"/>
    <a:srgbClr val="2F8EEF"/>
    <a:srgbClr val="1F497D"/>
    <a:srgbClr val="049EFB"/>
    <a:srgbClr val="073064"/>
    <a:srgbClr val="083667"/>
    <a:srgbClr val="073C64"/>
    <a:srgbClr val="01274E"/>
    <a:srgbClr val="0B406A"/>
    <a:srgbClr val="0526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49" autoAdjust="0"/>
    <p:restoredTop sz="92956"/>
  </p:normalViewPr>
  <p:slideViewPr>
    <p:cSldViewPr snapToGrid="0">
      <p:cViewPr varScale="1">
        <p:scale>
          <a:sx n="203" d="100"/>
          <a:sy n="203" d="100"/>
        </p:scale>
        <p:origin x="3048" y="174"/>
      </p:cViewPr>
      <p:guideLst>
        <p:guide pos="2880"/>
        <p:guide orient="horz" pos="1644"/>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handoutMaster" Target="handoutMasters/handoutMaster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pn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Arial" panose="020B0604020202020204" pitchFamily="34" charset="0"/>
              </a:defRPr>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Arial" panose="020B0604020202020204" pitchFamily="34" charset="0"/>
              </a:defRPr>
            </a:lvl1pPr>
          </a:lstStyle>
          <a:p>
            <a:fld id="{5903E142-DB03-8546-8F45-564D586C7C60}"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Arial" panose="020B0604020202020204" pitchFamily="34" charset="0"/>
              </a:defRPr>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Arial" panose="020B0604020202020204" pitchFamily="34" charset="0"/>
              </a:defRPr>
            </a:lvl1pPr>
          </a:lstStyle>
          <a:p>
            <a:fld id="{A946A201-4AF1-F646-B90D-9A88A7D949D8}"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Arial" panose="020B0604020202020204" pitchFamily="34" charset="0"/>
        <a:cs typeface="+mn-cs"/>
      </a:defRPr>
    </a:lvl1pPr>
    <a:lvl2pPr marL="457200" algn="l" defTabSz="914400" rtl="0" eaLnBrk="1" latinLnBrk="0" hangingPunct="1">
      <a:defRPr sz="1200" kern="1200">
        <a:solidFill>
          <a:schemeClr val="tx1"/>
        </a:solidFill>
        <a:latin typeface="+mn-lt"/>
        <a:ea typeface="Arial" panose="020B0604020202020204" pitchFamily="34" charset="0"/>
        <a:cs typeface="+mn-cs"/>
      </a:defRPr>
    </a:lvl2pPr>
    <a:lvl3pPr marL="914400" algn="l" defTabSz="914400" rtl="0" eaLnBrk="1" latinLnBrk="0" hangingPunct="1">
      <a:defRPr sz="1200" kern="1200">
        <a:solidFill>
          <a:schemeClr val="tx1"/>
        </a:solidFill>
        <a:latin typeface="+mn-lt"/>
        <a:ea typeface="Arial" panose="020B0604020202020204" pitchFamily="34" charset="0"/>
        <a:cs typeface="+mn-cs"/>
      </a:defRPr>
    </a:lvl3pPr>
    <a:lvl4pPr marL="1371600" algn="l" defTabSz="914400" rtl="0" eaLnBrk="1" latinLnBrk="0" hangingPunct="1">
      <a:defRPr sz="1200" kern="1200">
        <a:solidFill>
          <a:schemeClr val="tx1"/>
        </a:solidFill>
        <a:latin typeface="+mn-lt"/>
        <a:ea typeface="Arial" panose="020B0604020202020204" pitchFamily="34" charset="0"/>
        <a:cs typeface="+mn-cs"/>
      </a:defRPr>
    </a:lvl4pPr>
    <a:lvl5pPr marL="1828800" algn="l" defTabSz="914400" rtl="0" eaLnBrk="1" latinLnBrk="0" hangingPunct="1">
      <a:defRPr sz="1200" kern="1200">
        <a:solidFill>
          <a:schemeClr val="tx1"/>
        </a:solidFill>
        <a:latin typeface="+mn-lt"/>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46A201-4AF1-F646-B90D-9A88A7D949D8}" type="slidenum">
              <a:rPr kumimoji="1" lang="zh-CN" altLang="en-US" smtClean="0"/>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页">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tx2"/>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email"/>
          <a:srcRect/>
          <a:stretch>
            <a:fillRect/>
          </a:stretch>
        </p:blipFill>
        <p:spPr>
          <a:xfrm>
            <a:off x="0" y="0"/>
            <a:ext cx="9147374"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lvl1pPr>
              <a:defRPr>
                <a:ea typeface="Arial" panose="020B0604020202020204" pitchFamily="34" charset="0"/>
              </a:defRPr>
            </a:lvl1pPr>
          </a:lstStyle>
          <a:p>
            <a:r>
              <a:rPr lang="zh-CN" altLang="en-US"/>
              <a:t>单击此处编辑母版标题样式</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image" Target="../media/image2.jpeg"/><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6.jpeg"/><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12080"/>
          <a:stretch>
            <a:fillRect/>
          </a:stretch>
        </p:blipFill>
        <p:spPr>
          <a:xfrm>
            <a:off x="0" y="-1"/>
            <a:ext cx="10120994" cy="5143502"/>
          </a:xfrm>
          <a:prstGeom prst="rect">
            <a:avLst/>
          </a:prstGeom>
        </p:spPr>
      </p:pic>
      <p:sp>
        <p:nvSpPr>
          <p:cNvPr id="22" name="文本框 21"/>
          <p:cNvSpPr txBox="1"/>
          <p:nvPr/>
        </p:nvSpPr>
        <p:spPr>
          <a:xfrm>
            <a:off x="873760" y="1434465"/>
            <a:ext cx="6232525" cy="1922780"/>
          </a:xfrm>
          <a:prstGeom prst="rect">
            <a:avLst/>
          </a:prstGeom>
          <a:noFill/>
        </p:spPr>
        <p:txBody>
          <a:bodyPr wrap="square" rtlCol="0">
            <a:noAutofit/>
          </a:bodyPr>
          <a:lstStyle/>
          <a:p>
            <a:pPr algn="ctr"/>
            <a:r>
              <a:rPr sz="2500" b="1">
                <a:solidFill>
                  <a:schemeClr val="bg1"/>
                </a:solidFill>
                <a:latin typeface="+mj-lt"/>
                <a:cs typeface="+mj-lt"/>
                <a:sym typeface="+mn-ea"/>
              </a:rPr>
              <a:t>3D E-C</a:t>
            </a:r>
            <a:r>
              <a:rPr lang="en-GB" sz="2500" b="1">
                <a:solidFill>
                  <a:schemeClr val="bg1"/>
                </a:solidFill>
                <a:latin typeface="+mj-lt"/>
                <a:cs typeface="+mj-lt"/>
                <a:sym typeface="+mn-ea"/>
              </a:rPr>
              <a:t>OMMERCE</a:t>
            </a:r>
            <a:r>
              <a:rPr sz="2500" b="1">
                <a:solidFill>
                  <a:schemeClr val="bg1"/>
                </a:solidFill>
                <a:latin typeface="+mj-lt"/>
                <a:cs typeface="+mj-lt"/>
                <a:sym typeface="+mn-ea"/>
              </a:rPr>
              <a:t> P</a:t>
            </a:r>
            <a:r>
              <a:rPr lang="en-GB" sz="2500" b="1">
                <a:solidFill>
                  <a:schemeClr val="bg1"/>
                </a:solidFill>
                <a:latin typeface="+mj-lt"/>
                <a:cs typeface="+mj-lt"/>
                <a:sym typeface="+mn-ea"/>
              </a:rPr>
              <a:t>LATFORM ON</a:t>
            </a:r>
            <a:endParaRPr sz="2500" b="1">
              <a:solidFill>
                <a:schemeClr val="bg1"/>
              </a:solidFill>
              <a:latin typeface="+mj-lt"/>
              <a:cs typeface="+mj-lt"/>
              <a:sym typeface="+mn-ea"/>
            </a:endParaRPr>
          </a:p>
          <a:p>
            <a:pPr algn="ctr"/>
            <a:r>
              <a:rPr sz="2500" b="1">
                <a:solidFill>
                  <a:schemeClr val="bg1"/>
                </a:solidFill>
                <a:latin typeface="+mj-lt"/>
                <a:cs typeface="+mj-lt"/>
                <a:sym typeface="+mn-ea"/>
              </a:rPr>
              <a:t> AWS — A</a:t>
            </a:r>
            <a:r>
              <a:rPr lang="en-GB" sz="2500" b="1">
                <a:solidFill>
                  <a:schemeClr val="bg1"/>
                </a:solidFill>
                <a:latin typeface="+mj-lt"/>
                <a:cs typeface="+mj-lt"/>
                <a:sym typeface="+mn-ea"/>
              </a:rPr>
              <a:t>RCHITECTURE </a:t>
            </a:r>
            <a:r>
              <a:rPr sz="2500" b="1">
                <a:solidFill>
                  <a:schemeClr val="bg1"/>
                </a:solidFill>
                <a:latin typeface="+mj-lt"/>
                <a:cs typeface="+mj-lt"/>
                <a:sym typeface="+mn-ea"/>
              </a:rPr>
              <a:t>&amp;</a:t>
            </a:r>
            <a:endParaRPr sz="2500" b="1">
              <a:solidFill>
                <a:schemeClr val="bg1"/>
              </a:solidFill>
              <a:latin typeface="+mj-lt"/>
              <a:cs typeface="+mj-lt"/>
              <a:sym typeface="+mn-ea"/>
            </a:endParaRPr>
          </a:p>
          <a:p>
            <a:pPr algn="ctr"/>
            <a:r>
              <a:rPr sz="2500" b="1">
                <a:solidFill>
                  <a:schemeClr val="bg1"/>
                </a:solidFill>
                <a:latin typeface="+mj-lt"/>
                <a:cs typeface="+mj-lt"/>
                <a:sym typeface="+mn-ea"/>
              </a:rPr>
              <a:t> C</a:t>
            </a:r>
            <a:r>
              <a:rPr lang="en-GB" sz="2500" b="1">
                <a:solidFill>
                  <a:schemeClr val="bg1"/>
                </a:solidFill>
                <a:latin typeface="+mj-lt"/>
                <a:cs typeface="+mj-lt"/>
                <a:sym typeface="+mn-ea"/>
              </a:rPr>
              <a:t>OST OVERVIEW</a:t>
            </a:r>
            <a:r>
              <a:rPr sz="2500" b="1">
                <a:solidFill>
                  <a:schemeClr val="bg1"/>
                </a:solidFill>
                <a:latin typeface="+mj-lt"/>
                <a:cs typeface="+mj-lt"/>
                <a:sym typeface="+mn-ea"/>
              </a:rPr>
              <a:t> (C</a:t>
            </a:r>
            <a:r>
              <a:rPr lang="en-GB" sz="2500" b="1">
                <a:solidFill>
                  <a:schemeClr val="bg1"/>
                </a:solidFill>
                <a:latin typeface="+mj-lt"/>
                <a:cs typeface="+mj-lt"/>
                <a:sym typeface="+mn-ea"/>
              </a:rPr>
              <a:t>APETOWN REGION)</a:t>
            </a:r>
            <a:endParaRPr kumimoji="1" lang="en-GB" sz="2500" b="1" dirty="0">
              <a:ln>
                <a:solidFill>
                  <a:srgbClr val="00B0F0"/>
                </a:solidFill>
              </a:ln>
              <a:solidFill>
                <a:schemeClr val="bg1"/>
              </a:solidFill>
              <a:latin typeface="+mj-lt"/>
              <a:ea typeface="Arial" panose="020B0604020202020204" pitchFamily="34" charset="0"/>
              <a:cs typeface="+mj-lt"/>
              <a:sym typeface="+mn-ea"/>
            </a:endParaRPr>
          </a:p>
        </p:txBody>
      </p:sp>
      <p:pic>
        <p:nvPicPr>
          <p:cNvPr id="11" name="图片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7078" y="1913528"/>
            <a:ext cx="1981204" cy="1118618"/>
          </a:xfrm>
          <a:prstGeom prst="rect">
            <a:avLst/>
          </a:prstGeom>
        </p:spPr>
      </p:pic>
      <p:cxnSp>
        <p:nvCxnSpPr>
          <p:cNvPr id="16" name="直接连接符 15"/>
          <p:cNvCxnSpPr/>
          <p:nvPr/>
        </p:nvCxnSpPr>
        <p:spPr>
          <a:xfrm>
            <a:off x="1208405" y="1544320"/>
            <a:ext cx="0" cy="1257321"/>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800">
        <p:diamond/>
      </p:transition>
    </mc:Choice>
    <mc:Fallback>
      <p:transition spd="slow">
        <p:diamond/>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12080"/>
          <a:stretch>
            <a:fillRect/>
          </a:stretch>
        </p:blipFill>
        <p:spPr>
          <a:xfrm>
            <a:off x="-4445" y="-1"/>
            <a:ext cx="10120994" cy="5143502"/>
          </a:xfrm>
          <a:prstGeom prst="rect">
            <a:avLst/>
          </a:prstGeom>
        </p:spPr>
      </p:pic>
      <p:sp>
        <p:nvSpPr>
          <p:cNvPr id="22" name="文本框 21"/>
          <p:cNvSpPr txBox="1"/>
          <p:nvPr/>
        </p:nvSpPr>
        <p:spPr>
          <a:xfrm>
            <a:off x="710809" y="1913087"/>
            <a:ext cx="3538294" cy="1014730"/>
          </a:xfrm>
          <a:prstGeom prst="rect">
            <a:avLst/>
          </a:prstGeom>
          <a:noFill/>
        </p:spPr>
        <p:txBody>
          <a:bodyPr wrap="square" rtlCol="0">
            <a:spAutoFit/>
          </a:bodyPr>
          <a:lstStyle/>
          <a:p>
            <a:pPr algn="dist"/>
            <a:r>
              <a:rPr kumimoji="1" lang="en-US" sz="6000" b="1" dirty="0">
                <a:ln>
                  <a:solidFill>
                    <a:srgbClr val="00B0F0"/>
                  </a:solidFill>
                </a:ln>
                <a:noFill/>
                <a:ea typeface="Arial" panose="020B0604020202020204" pitchFamily="34" charset="0"/>
                <a:cs typeface="Arial" panose="020B0604020202020204" pitchFamily="34" charset="0"/>
                <a:sym typeface="+mn-lt"/>
              </a:rPr>
              <a:t>THANKS</a:t>
            </a:r>
            <a:endParaRPr kumimoji="1" lang="en-US" sz="6000" b="1" dirty="0">
              <a:ln>
                <a:solidFill>
                  <a:srgbClr val="00B0F0"/>
                </a:solidFill>
              </a:ln>
              <a:noFill/>
              <a:ea typeface="Arial" panose="020B0604020202020204" pitchFamily="34" charset="0"/>
              <a:cs typeface="Arial" panose="020B0604020202020204" pitchFamily="34" charset="0"/>
              <a:sym typeface="+mn-lt"/>
            </a:endParaRPr>
          </a:p>
        </p:txBody>
      </p:sp>
      <p:sp>
        <p:nvSpPr>
          <p:cNvPr id="9" name="文本框 8"/>
          <p:cNvSpPr txBox="1"/>
          <p:nvPr/>
        </p:nvSpPr>
        <p:spPr>
          <a:xfrm>
            <a:off x="704576" y="1900387"/>
            <a:ext cx="3528334" cy="1014730"/>
          </a:xfrm>
          <a:prstGeom prst="rect">
            <a:avLst/>
          </a:prstGeom>
          <a:noFill/>
        </p:spPr>
        <p:txBody>
          <a:bodyPr wrap="square" rtlCol="0">
            <a:spAutoFit/>
          </a:bodyPr>
          <a:lstStyle/>
          <a:p>
            <a:pPr algn="dist"/>
            <a:r>
              <a:rPr kumimoji="1" lang="en-US" sz="6000" b="1" dirty="0">
                <a:gradFill>
                  <a:gsLst>
                    <a:gs pos="0">
                      <a:schemeClr val="bg1"/>
                    </a:gs>
                    <a:gs pos="100000">
                      <a:schemeClr val="bg1">
                        <a:lumMod val="85000"/>
                      </a:schemeClr>
                    </a:gs>
                  </a:gsLst>
                  <a:lin ang="5400000" scaled="0"/>
                </a:gradFill>
                <a:ea typeface="Arial" panose="020B0604020202020204" pitchFamily="34" charset="0"/>
                <a:cs typeface="Arial" panose="020B0604020202020204" pitchFamily="34" charset="0"/>
                <a:sym typeface="+mn-lt"/>
              </a:rPr>
              <a:t>THANKS</a:t>
            </a:r>
            <a:endParaRPr kumimoji="1" lang="en-US" sz="6000" b="1" dirty="0">
              <a:gradFill>
                <a:gsLst>
                  <a:gs pos="0">
                    <a:schemeClr val="bg1"/>
                  </a:gs>
                  <a:gs pos="100000">
                    <a:schemeClr val="bg1">
                      <a:lumMod val="85000"/>
                    </a:schemeClr>
                  </a:gs>
                </a:gsLst>
                <a:lin ang="5400000" scaled="0"/>
              </a:gradFill>
              <a:ea typeface="Arial" panose="020B0604020202020204" pitchFamily="34" charset="0"/>
              <a:cs typeface="Arial" panose="020B0604020202020204" pitchFamily="34" charset="0"/>
              <a:sym typeface="+mn-lt"/>
            </a:endParaRPr>
          </a:p>
        </p:txBody>
      </p:sp>
      <p:pic>
        <p:nvPicPr>
          <p:cNvPr id="11" name="图片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2633" y="1913528"/>
            <a:ext cx="1981204" cy="1118618"/>
          </a:xfrm>
          <a:prstGeom prst="rect">
            <a:avLst/>
          </a:prstGeom>
        </p:spPr>
      </p:pic>
      <p:cxnSp>
        <p:nvCxnSpPr>
          <p:cNvPr id="16" name="直接连接符 15"/>
          <p:cNvCxnSpPr/>
          <p:nvPr/>
        </p:nvCxnSpPr>
        <p:spPr>
          <a:xfrm>
            <a:off x="638175" y="1774825"/>
            <a:ext cx="0" cy="1257321"/>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600200" y="519666"/>
            <a:ext cx="5943600" cy="567617"/>
            <a:chOff x="1600200" y="519666"/>
            <a:chExt cx="5943600" cy="567617"/>
          </a:xfrm>
        </p:grpSpPr>
        <p:sp>
          <p:nvSpPr>
            <p:cNvPr id="28" name="文本框 27"/>
            <p:cNvSpPr txBox="1"/>
            <p:nvPr/>
          </p:nvSpPr>
          <p:spPr>
            <a:xfrm>
              <a:off x="1600200" y="519666"/>
              <a:ext cx="5943600" cy="398780"/>
            </a:xfrm>
            <a:prstGeom prst="rect">
              <a:avLst/>
            </a:prstGeom>
            <a:noFill/>
          </p:spPr>
          <p:txBody>
            <a:bodyPr wrap="square" rtlCol="0">
              <a:spAutoFit/>
            </a:bodyPr>
            <a:lstStyle/>
            <a:p>
              <a:pPr algn="ctr"/>
              <a:r>
                <a:rPr sz="2000" b="1">
                  <a:solidFill>
                    <a:schemeClr val="bg1"/>
                  </a:solidFill>
                  <a:latin typeface="Arial" panose="020B0604020202020204" pitchFamily="34" charset="0"/>
                  <a:cs typeface="Arial" panose="020B0604020202020204" pitchFamily="34" charset="0"/>
                  <a:sym typeface="+mn-ea"/>
                </a:rPr>
                <a:t>K</a:t>
              </a:r>
              <a:r>
                <a:rPr lang="en-GB" sz="2000" b="1">
                  <a:solidFill>
                    <a:schemeClr val="bg1"/>
                  </a:solidFill>
                  <a:latin typeface="Arial" panose="020B0604020202020204" pitchFamily="34" charset="0"/>
                  <a:cs typeface="Arial" panose="020B0604020202020204" pitchFamily="34" charset="0"/>
                  <a:sym typeface="+mn-ea"/>
                </a:rPr>
                <a:t>EY</a:t>
              </a:r>
              <a:r>
                <a:rPr sz="2000" b="1">
                  <a:solidFill>
                    <a:schemeClr val="bg1"/>
                  </a:solidFill>
                  <a:latin typeface="Arial" panose="020B0604020202020204" pitchFamily="34" charset="0"/>
                  <a:cs typeface="Arial" panose="020B0604020202020204" pitchFamily="34" charset="0"/>
                  <a:sym typeface="+mn-ea"/>
                </a:rPr>
                <a:t> AWS S</a:t>
              </a:r>
              <a:r>
                <a:rPr lang="en-GB" sz="2000" b="1">
                  <a:solidFill>
                    <a:schemeClr val="bg1"/>
                  </a:solidFill>
                  <a:latin typeface="Arial" panose="020B0604020202020204" pitchFamily="34" charset="0"/>
                  <a:cs typeface="Arial" panose="020B0604020202020204" pitchFamily="34" charset="0"/>
                  <a:sym typeface="+mn-ea"/>
                </a:rPr>
                <a:t>ERVICES</a:t>
              </a:r>
              <a:r>
                <a:rPr sz="2000" b="1">
                  <a:solidFill>
                    <a:schemeClr val="bg1"/>
                  </a:solidFill>
                  <a:latin typeface="Arial" panose="020B0604020202020204" pitchFamily="34" charset="0"/>
                  <a:cs typeface="Arial" panose="020B0604020202020204" pitchFamily="34" charset="0"/>
                  <a:sym typeface="+mn-ea"/>
                </a:rPr>
                <a:t> &amp; W</a:t>
              </a:r>
              <a:r>
                <a:rPr lang="en-GB" sz="2000" b="1">
                  <a:solidFill>
                    <a:schemeClr val="bg1"/>
                  </a:solidFill>
                  <a:latin typeface="Arial" panose="020B0604020202020204" pitchFamily="34" charset="0"/>
                  <a:cs typeface="Arial" panose="020B0604020202020204" pitchFamily="34" charset="0"/>
                  <a:sym typeface="+mn-ea"/>
                </a:rPr>
                <a:t>HY</a:t>
              </a:r>
              <a:endParaRPr kumimoji="1" lang="en-GB" sz="2000" b="1" spc="600" dirty="0">
                <a:solidFill>
                  <a:schemeClr val="bg1"/>
                </a:solidFill>
                <a:latin typeface="Arial" panose="020B0604020202020204" pitchFamily="34" charset="0"/>
                <a:ea typeface="Arial" panose="020B0604020202020204" pitchFamily="34" charset="0"/>
                <a:cs typeface="Arial" panose="020B0604020202020204" pitchFamily="34" charset="0"/>
                <a:sym typeface="+mn-ea"/>
              </a:endParaRPr>
            </a:p>
          </p:txBody>
        </p:sp>
        <p:cxnSp>
          <p:nvCxnSpPr>
            <p:cNvPr id="29" name="直接连接符 28"/>
            <p:cNvCxnSpPr/>
            <p:nvPr/>
          </p:nvCxnSpPr>
          <p:spPr>
            <a:xfrm>
              <a:off x="3844290" y="1087283"/>
              <a:ext cx="1455420" cy="0"/>
            </a:xfrm>
            <a:prstGeom prst="line">
              <a:avLst/>
            </a:prstGeom>
            <a:ln w="9525">
              <a:gradFill flip="none" rotWithShape="1">
                <a:gsLst>
                  <a:gs pos="0">
                    <a:schemeClr val="accent1">
                      <a:lumMod val="5000"/>
                      <a:lumOff val="95000"/>
                    </a:schemeClr>
                  </a:gs>
                  <a:gs pos="100000">
                    <a:schemeClr val="bg1">
                      <a:alpha val="0"/>
                    </a:schemeClr>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grpSp>
      <p:sp>
        <p:nvSpPr>
          <p:cNvPr id="21" name="矩形 20"/>
          <p:cNvSpPr/>
          <p:nvPr/>
        </p:nvSpPr>
        <p:spPr>
          <a:xfrm>
            <a:off x="1759625" y="2144599"/>
            <a:ext cx="2020242" cy="250825"/>
          </a:xfrm>
          <a:prstGeom prst="rect">
            <a:avLst/>
          </a:prstGeom>
        </p:spPr>
        <p:txBody>
          <a:bodyPr wrap="square">
            <a:spAutoFit/>
          </a:bodyPr>
          <a:p>
            <a:pPr lvl="0" indent="0">
              <a:lnSpc>
                <a:spcPct val="130000"/>
              </a:lnSpc>
              <a:buFont typeface="Arial" panose="020B0604020202020204" pitchFamily="34" charset="0"/>
              <a:buNone/>
            </a:pPr>
            <a:endParaRPr lang="en-US" altLang="zh-CN" sz="800" dirty="0">
              <a:solidFill>
                <a:schemeClr val="bg1">
                  <a:lumMod val="85000"/>
                </a:schemeClr>
              </a:solidFill>
              <a:ea typeface="Arial" panose="020B0604020202020204" pitchFamily="34" charset="0"/>
              <a:cs typeface="Arial" panose="020B0604020202020204" pitchFamily="34" charset="0"/>
              <a:sym typeface="+mn-lt"/>
            </a:endParaRPr>
          </a:p>
        </p:txBody>
      </p:sp>
      <p:sp>
        <p:nvSpPr>
          <p:cNvPr id="7" name="Text Box 6"/>
          <p:cNvSpPr txBox="1"/>
          <p:nvPr/>
        </p:nvSpPr>
        <p:spPr>
          <a:xfrm>
            <a:off x="876300" y="1017905"/>
            <a:ext cx="7391400" cy="3186430"/>
          </a:xfrm>
          <a:prstGeom prst="rect">
            <a:avLst/>
          </a:prstGeom>
          <a:noFill/>
        </p:spPr>
        <p:txBody>
          <a:bodyPr wrap="square" rtlCol="0" anchor="t">
            <a:noAutofit/>
          </a:bodyPr>
          <a:p>
            <a:pPr marL="0" indent="0">
              <a:buNone/>
            </a:pPr>
            <a:endParaRPr sz="1400" b="1">
              <a:solidFill>
                <a:schemeClr val="bg1"/>
              </a:solidFill>
              <a:latin typeface="+mj-lt"/>
              <a:cs typeface="+mj-lt"/>
              <a:sym typeface="+mn-ea"/>
            </a:endParaRPr>
          </a:p>
          <a:p>
            <a:pPr marL="0" indent="0">
              <a:buNone/>
            </a:pPr>
            <a:endParaRPr sz="1400" b="1">
              <a:solidFill>
                <a:schemeClr val="bg1"/>
              </a:solidFill>
              <a:latin typeface="+mj-lt"/>
              <a:cs typeface="+mj-lt"/>
              <a:sym typeface="+mn-ea"/>
            </a:endParaRPr>
          </a:p>
          <a:p>
            <a:pPr marL="0" indent="0">
              <a:buNone/>
            </a:pPr>
            <a:r>
              <a:rPr sz="1400" b="1">
                <a:solidFill>
                  <a:schemeClr val="bg1"/>
                </a:solidFill>
                <a:latin typeface="+mj-lt"/>
                <a:cs typeface="+mj-lt"/>
                <a:sym typeface="+mn-ea"/>
              </a:rPr>
              <a:t>Edge &amp; Security:</a:t>
            </a:r>
            <a:r>
              <a:rPr sz="1400">
                <a:solidFill>
                  <a:schemeClr val="bg1"/>
                </a:solidFill>
                <a:latin typeface="+mj-lt"/>
                <a:cs typeface="+mj-lt"/>
                <a:sym typeface="+mn-ea"/>
              </a:rPr>
              <a:t> Route 53, CloudFront, WAF &amp; Shield, Cognito — global caching and security.</a:t>
            </a:r>
            <a:endParaRPr sz="1400">
              <a:solidFill>
                <a:schemeClr val="bg1"/>
              </a:solidFill>
              <a:latin typeface="+mj-lt"/>
              <a:cs typeface="+mj-lt"/>
              <a:sym typeface="+mn-ea"/>
            </a:endParaRPr>
          </a:p>
          <a:p>
            <a:pPr marL="0" indent="0">
              <a:buNone/>
            </a:pPr>
            <a:endParaRPr sz="1400">
              <a:solidFill>
                <a:schemeClr val="bg1"/>
              </a:solidFill>
              <a:latin typeface="+mj-lt"/>
              <a:cs typeface="+mj-lt"/>
            </a:endParaRPr>
          </a:p>
          <a:p>
            <a:pPr marL="0" indent="0">
              <a:buNone/>
            </a:pPr>
            <a:r>
              <a:rPr sz="1400" b="1">
                <a:solidFill>
                  <a:schemeClr val="bg1"/>
                </a:solidFill>
                <a:latin typeface="+mj-lt"/>
                <a:cs typeface="+mj-lt"/>
                <a:sym typeface="+mn-ea"/>
              </a:rPr>
              <a:t>Compute &amp; Routing:</a:t>
            </a:r>
            <a:r>
              <a:rPr sz="1400">
                <a:solidFill>
                  <a:schemeClr val="bg1"/>
                </a:solidFill>
                <a:latin typeface="+mj-lt"/>
                <a:cs typeface="+mj-lt"/>
                <a:sym typeface="+mn-ea"/>
              </a:rPr>
              <a:t> Two ALBs (web/app tiers), Auto Scaling EC2, Lambda + SQS/EventBridge for background tasks.</a:t>
            </a:r>
            <a:endParaRPr sz="1400">
              <a:solidFill>
                <a:schemeClr val="bg1"/>
              </a:solidFill>
              <a:latin typeface="+mj-lt"/>
              <a:cs typeface="+mj-lt"/>
              <a:sym typeface="+mn-ea"/>
            </a:endParaRPr>
          </a:p>
          <a:p>
            <a:pPr marL="0" indent="0">
              <a:buNone/>
            </a:pPr>
            <a:endParaRPr sz="1400">
              <a:solidFill>
                <a:schemeClr val="bg1"/>
              </a:solidFill>
              <a:latin typeface="+mj-lt"/>
              <a:cs typeface="+mj-lt"/>
            </a:endParaRPr>
          </a:p>
          <a:p>
            <a:pPr marL="0" indent="0">
              <a:buNone/>
            </a:pPr>
            <a:r>
              <a:rPr sz="1400" b="1">
                <a:solidFill>
                  <a:schemeClr val="bg1"/>
                </a:solidFill>
                <a:latin typeface="+mj-lt"/>
                <a:cs typeface="+mj-lt"/>
                <a:sym typeface="+mn-ea"/>
              </a:rPr>
              <a:t>Data Layer: </a:t>
            </a:r>
            <a:r>
              <a:rPr sz="1400">
                <a:solidFill>
                  <a:schemeClr val="bg1"/>
                </a:solidFill>
                <a:latin typeface="+mj-lt"/>
                <a:cs typeface="+mj-lt"/>
                <a:sym typeface="+mn-ea"/>
              </a:rPr>
              <a:t>S3 for 3D assets, DynamoDB for session/cart data, Aurora (multi-AZ) for orders, ElastiCache Redis, OpenSearch.</a:t>
            </a:r>
            <a:endParaRPr sz="1400">
              <a:solidFill>
                <a:schemeClr val="bg1"/>
              </a:solidFill>
              <a:latin typeface="+mj-lt"/>
              <a:cs typeface="+mj-lt"/>
              <a:sym typeface="+mn-ea"/>
            </a:endParaRPr>
          </a:p>
          <a:p>
            <a:pPr marL="0" indent="0">
              <a:buNone/>
            </a:pPr>
            <a:endParaRPr sz="1400">
              <a:solidFill>
                <a:schemeClr val="bg1"/>
              </a:solidFill>
              <a:latin typeface="+mj-lt"/>
              <a:cs typeface="+mj-lt"/>
            </a:endParaRPr>
          </a:p>
          <a:p>
            <a:pPr marL="0" indent="0">
              <a:buNone/>
            </a:pPr>
            <a:r>
              <a:rPr sz="1400">
                <a:solidFill>
                  <a:schemeClr val="bg1"/>
                </a:solidFill>
                <a:latin typeface="+mj-lt"/>
                <a:cs typeface="+mj-lt"/>
                <a:sym typeface="+mn-ea"/>
              </a:rPr>
              <a:t> </a:t>
            </a:r>
            <a:r>
              <a:rPr sz="1400" b="1">
                <a:solidFill>
                  <a:schemeClr val="bg1"/>
                </a:solidFill>
                <a:latin typeface="+mj-lt"/>
                <a:cs typeface="+mj-lt"/>
                <a:sym typeface="+mn-ea"/>
              </a:rPr>
              <a:t>Monitoring &amp; Security: </a:t>
            </a:r>
            <a:r>
              <a:rPr sz="1400">
                <a:solidFill>
                  <a:schemeClr val="bg1"/>
                </a:solidFill>
                <a:latin typeface="+mj-lt"/>
                <a:cs typeface="+mj-lt"/>
                <a:sym typeface="+mn-ea"/>
              </a:rPr>
              <a:t>CloudWatch, X-Ray, CloudTrail, Trusted Advisor, KMS, Secrets Manager, Subnets &amp; VPC controls.</a:t>
            </a:r>
            <a:endParaRPr lang="en-GB" altLang="en-US" sz="1400">
              <a:solidFill>
                <a:schemeClr val="bg1"/>
              </a:solidFill>
              <a:latin typeface="+mj-lt"/>
              <a:cs typeface="+mj-lt"/>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600200" y="519666"/>
            <a:ext cx="5943600" cy="567617"/>
            <a:chOff x="1600200" y="519666"/>
            <a:chExt cx="5943600" cy="567617"/>
          </a:xfrm>
        </p:grpSpPr>
        <p:sp>
          <p:nvSpPr>
            <p:cNvPr id="28" name="文本框 27"/>
            <p:cNvSpPr txBox="1"/>
            <p:nvPr/>
          </p:nvSpPr>
          <p:spPr>
            <a:xfrm>
              <a:off x="1600200" y="519666"/>
              <a:ext cx="5943600" cy="398780"/>
            </a:xfrm>
            <a:prstGeom prst="rect">
              <a:avLst/>
            </a:prstGeom>
            <a:noFill/>
          </p:spPr>
          <p:txBody>
            <a:bodyPr wrap="square" rtlCol="0">
              <a:spAutoFit/>
            </a:bodyPr>
            <a:lstStyle/>
            <a:p>
              <a:pPr algn="ctr"/>
              <a:r>
                <a:rPr lang="en-GB" sz="2000" b="1">
                  <a:solidFill>
                    <a:schemeClr val="bg1"/>
                  </a:solidFill>
                  <a:latin typeface="Arial" panose="020B0604020202020204" pitchFamily="34" charset="0"/>
                  <a:cs typeface="Arial" panose="020B0604020202020204" pitchFamily="34" charset="0"/>
                  <a:sym typeface="+mn-ea"/>
                </a:rPr>
                <a:t>WHY THE CAPETOWN REGION?</a:t>
              </a:r>
              <a:endParaRPr kumimoji="1" lang="en-GB" altLang="en-US" sz="2000" b="1" spc="600" dirty="0">
                <a:solidFill>
                  <a:schemeClr val="bg1"/>
                </a:solidFill>
                <a:latin typeface="Arial" panose="020B0604020202020204" pitchFamily="34" charset="0"/>
                <a:ea typeface="Arial" panose="020B0604020202020204" pitchFamily="34" charset="0"/>
                <a:cs typeface="Arial" panose="020B0604020202020204" pitchFamily="34" charset="0"/>
                <a:sym typeface="+mn-ea"/>
              </a:endParaRPr>
            </a:p>
          </p:txBody>
        </p:sp>
        <p:cxnSp>
          <p:nvCxnSpPr>
            <p:cNvPr id="29" name="直接连接符 28"/>
            <p:cNvCxnSpPr/>
            <p:nvPr/>
          </p:nvCxnSpPr>
          <p:spPr>
            <a:xfrm>
              <a:off x="3844290" y="1087283"/>
              <a:ext cx="1455420" cy="0"/>
            </a:xfrm>
            <a:prstGeom prst="line">
              <a:avLst/>
            </a:prstGeom>
            <a:ln w="9525">
              <a:gradFill flip="none" rotWithShape="1">
                <a:gsLst>
                  <a:gs pos="0">
                    <a:schemeClr val="accent1">
                      <a:lumMod val="5000"/>
                      <a:lumOff val="95000"/>
                    </a:schemeClr>
                  </a:gs>
                  <a:gs pos="100000">
                    <a:schemeClr val="bg1">
                      <a:alpha val="0"/>
                    </a:schemeClr>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grpSp>
      <p:sp>
        <p:nvSpPr>
          <p:cNvPr id="2" name="Text Box 1"/>
          <p:cNvSpPr txBox="1"/>
          <p:nvPr/>
        </p:nvSpPr>
        <p:spPr>
          <a:xfrm>
            <a:off x="455930" y="1256030"/>
            <a:ext cx="8232140" cy="3600450"/>
          </a:xfrm>
          <a:prstGeom prst="rect">
            <a:avLst/>
          </a:prstGeom>
          <a:noFill/>
        </p:spPr>
        <p:txBody>
          <a:bodyPr wrap="square" rtlCol="0" anchor="t">
            <a:noAutofit/>
          </a:bodyPr>
          <a:p>
            <a:pPr marL="171450" indent="-171450" algn="just">
              <a:buFont typeface="Arial" panose="020B0604020202020204" pitchFamily="34" charset="0"/>
              <a:buChar char="•"/>
            </a:pPr>
            <a:r>
              <a:rPr sz="1200">
                <a:solidFill>
                  <a:schemeClr val="bg1"/>
                </a:solidFill>
                <a:latin typeface="Arial" panose="020B0604020202020204" pitchFamily="34" charset="0"/>
                <a:cs typeface="Arial" panose="020B0604020202020204" pitchFamily="34" charset="0"/>
                <a:sym typeface="+mn-ea"/>
              </a:rPr>
              <a:t>Low Latency for Southern Africa</a:t>
            </a:r>
            <a:r>
              <a:rPr lang="en-GB" sz="1200">
                <a:solidFill>
                  <a:schemeClr val="bg1"/>
                </a:solidFill>
                <a:latin typeface="Arial" panose="020B0604020202020204" pitchFamily="34" charset="0"/>
                <a:cs typeface="Arial" panose="020B0604020202020204" pitchFamily="34" charset="0"/>
                <a:sym typeface="+mn-ea"/>
              </a:rPr>
              <a:t>: </a:t>
            </a:r>
            <a:r>
              <a:rPr sz="1200">
                <a:solidFill>
                  <a:schemeClr val="bg1"/>
                </a:solidFill>
                <a:latin typeface="Arial" panose="020B0604020202020204" pitchFamily="34" charset="0"/>
                <a:cs typeface="Arial" panose="020B0604020202020204" pitchFamily="34" charset="0"/>
                <a:sym typeface="+mn-ea"/>
              </a:rPr>
              <a:t>Hosting in Cape Town significantly reduces network latency for users in Botswana, South Africa, Namibia, and neighboring countries.</a:t>
            </a:r>
            <a:r>
              <a:rPr lang="en-GB" sz="1200">
                <a:solidFill>
                  <a:schemeClr val="bg1"/>
                </a:solidFill>
                <a:latin typeface="Arial" panose="020B0604020202020204" pitchFamily="34" charset="0"/>
                <a:cs typeface="Arial" panose="020B0604020202020204" pitchFamily="34" charset="0"/>
                <a:sym typeface="+mn-ea"/>
              </a:rPr>
              <a:t> </a:t>
            </a:r>
            <a:r>
              <a:rPr sz="1200">
                <a:solidFill>
                  <a:schemeClr val="bg1"/>
                </a:solidFill>
                <a:latin typeface="Arial" panose="020B0604020202020204" pitchFamily="34" charset="0"/>
                <a:cs typeface="Arial" panose="020B0604020202020204" pitchFamily="34" charset="0"/>
                <a:sym typeface="+mn-ea"/>
              </a:rPr>
              <a:t>This is critical for a 3D e-commerce platform, where rendering and asset loading must be seamless.</a:t>
            </a: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a:buChar char="•"/>
            </a:pP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pitchFamily="34" charset="0"/>
              <a:buChar char="•"/>
            </a:pPr>
            <a:r>
              <a:rPr sz="1200">
                <a:solidFill>
                  <a:schemeClr val="bg1"/>
                </a:solidFill>
                <a:latin typeface="Arial" panose="020B0604020202020204" pitchFamily="34" charset="0"/>
                <a:cs typeface="Arial" panose="020B0604020202020204" pitchFamily="34" charset="0"/>
                <a:sym typeface="+mn-ea"/>
              </a:rPr>
              <a:t>Data Residency &amp; Compliance</a:t>
            </a:r>
            <a:r>
              <a:rPr lang="en-GB" sz="1200">
                <a:solidFill>
                  <a:schemeClr val="bg1"/>
                </a:solidFill>
                <a:latin typeface="Arial" panose="020B0604020202020204" pitchFamily="34" charset="0"/>
                <a:cs typeface="Arial" panose="020B0604020202020204" pitchFamily="34" charset="0"/>
                <a:sym typeface="+mn-ea"/>
              </a:rPr>
              <a:t>: </a:t>
            </a:r>
            <a:r>
              <a:rPr sz="1200">
                <a:solidFill>
                  <a:schemeClr val="bg1"/>
                </a:solidFill>
                <a:latin typeface="Arial" panose="020B0604020202020204" pitchFamily="34" charset="0"/>
                <a:cs typeface="Arial" panose="020B0604020202020204" pitchFamily="34" charset="0"/>
                <a:sym typeface="+mn-ea"/>
              </a:rPr>
              <a:t>Some industries and jurisdictions in Southern Africa prefer or require data to be stored within the region.</a:t>
            </a:r>
            <a:r>
              <a:rPr lang="en-GB" sz="1200">
                <a:solidFill>
                  <a:schemeClr val="bg1"/>
                </a:solidFill>
                <a:latin typeface="Arial" panose="020B0604020202020204" pitchFamily="34" charset="0"/>
                <a:cs typeface="Arial" panose="020B0604020202020204" pitchFamily="34" charset="0"/>
                <a:sym typeface="+mn-ea"/>
              </a:rPr>
              <a:t> </a:t>
            </a:r>
            <a:r>
              <a:rPr sz="1200">
                <a:solidFill>
                  <a:schemeClr val="bg1"/>
                </a:solidFill>
                <a:latin typeface="Arial" panose="020B0604020202020204" pitchFamily="34" charset="0"/>
                <a:cs typeface="Arial" panose="020B0604020202020204" pitchFamily="34" charset="0"/>
                <a:sym typeface="+mn-ea"/>
              </a:rPr>
              <a:t>Using the Cape Town region ensures compliance with local data protection laws and eases privacy concerns for customers.</a:t>
            </a: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a:buChar char="•"/>
            </a:pP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pitchFamily="34" charset="0"/>
              <a:buChar char="•"/>
            </a:pPr>
            <a:r>
              <a:rPr sz="1200">
                <a:solidFill>
                  <a:schemeClr val="bg1"/>
                </a:solidFill>
                <a:latin typeface="Arial" panose="020B0604020202020204" pitchFamily="34" charset="0"/>
                <a:cs typeface="Arial" panose="020B0604020202020204" pitchFamily="34" charset="0"/>
                <a:sym typeface="+mn-ea"/>
              </a:rPr>
              <a:t>Customer Trust &amp; Brand Reputation</a:t>
            </a:r>
            <a:r>
              <a:rPr lang="en-GB" sz="1200">
                <a:solidFill>
                  <a:schemeClr val="bg1"/>
                </a:solidFill>
                <a:latin typeface="Arial" panose="020B0604020202020204" pitchFamily="34" charset="0"/>
                <a:cs typeface="Arial" panose="020B0604020202020204" pitchFamily="34" charset="0"/>
                <a:sym typeface="+mn-ea"/>
              </a:rPr>
              <a:t>: </a:t>
            </a:r>
            <a:r>
              <a:rPr sz="1200">
                <a:solidFill>
                  <a:schemeClr val="bg1"/>
                </a:solidFill>
                <a:latin typeface="Arial" panose="020B0604020202020204" pitchFamily="34" charset="0"/>
                <a:cs typeface="Arial" panose="020B0604020202020204" pitchFamily="34" charset="0"/>
                <a:sym typeface="+mn-ea"/>
              </a:rPr>
              <a:t>Customers feel more secure knowing their data is hosted locally rather than offshore.</a:t>
            </a:r>
            <a:r>
              <a:rPr lang="en-GB" sz="1200">
                <a:solidFill>
                  <a:schemeClr val="bg1"/>
                </a:solidFill>
                <a:latin typeface="Arial" panose="020B0604020202020204" pitchFamily="34" charset="0"/>
                <a:cs typeface="Arial" panose="020B0604020202020204" pitchFamily="34" charset="0"/>
                <a:sym typeface="+mn-ea"/>
              </a:rPr>
              <a:t> </a:t>
            </a:r>
            <a:r>
              <a:rPr sz="1200">
                <a:solidFill>
                  <a:schemeClr val="bg1"/>
                </a:solidFill>
                <a:latin typeface="Arial" panose="020B0604020202020204" pitchFamily="34" charset="0"/>
                <a:cs typeface="Arial" panose="020B0604020202020204" pitchFamily="34" charset="0"/>
                <a:sym typeface="+mn-ea"/>
              </a:rPr>
              <a:t>This builds trust — especially important for handling transactions and payment information.</a:t>
            </a: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a:buChar char="•"/>
            </a:pP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pitchFamily="34" charset="0"/>
              <a:buChar char="•"/>
            </a:pPr>
            <a:r>
              <a:rPr sz="1200">
                <a:solidFill>
                  <a:schemeClr val="bg1"/>
                </a:solidFill>
                <a:latin typeface="Arial" panose="020B0604020202020204" pitchFamily="34" charset="0"/>
                <a:cs typeface="Arial" panose="020B0604020202020204" pitchFamily="34" charset="0"/>
                <a:sym typeface="+mn-ea"/>
              </a:rPr>
              <a:t>Improved Availability &amp; Support</a:t>
            </a:r>
            <a:r>
              <a:rPr lang="en-GB" sz="1200">
                <a:solidFill>
                  <a:schemeClr val="bg1"/>
                </a:solidFill>
                <a:latin typeface="Arial" panose="020B0604020202020204" pitchFamily="34" charset="0"/>
                <a:cs typeface="Arial" panose="020B0604020202020204" pitchFamily="34" charset="0"/>
                <a:sym typeface="+mn-ea"/>
              </a:rPr>
              <a:t>: </a:t>
            </a:r>
            <a:r>
              <a:rPr sz="1200">
                <a:solidFill>
                  <a:schemeClr val="bg1"/>
                </a:solidFill>
                <a:latin typeface="Arial" panose="020B0604020202020204" pitchFamily="34" charset="0"/>
                <a:cs typeface="Arial" panose="020B0604020202020204" pitchFamily="34" charset="0"/>
                <a:sym typeface="+mn-ea"/>
              </a:rPr>
              <a:t>AWS Cape Town offers multiple Availability Zones, providing high availability and disaster recovery within the same region.</a:t>
            </a:r>
            <a:r>
              <a:rPr lang="en-GB" sz="1200">
                <a:solidFill>
                  <a:schemeClr val="bg1"/>
                </a:solidFill>
                <a:latin typeface="Arial" panose="020B0604020202020204" pitchFamily="34" charset="0"/>
                <a:cs typeface="Arial" panose="020B0604020202020204" pitchFamily="34" charset="0"/>
                <a:sym typeface="+mn-ea"/>
              </a:rPr>
              <a:t> </a:t>
            </a:r>
            <a:r>
              <a:rPr sz="1200">
                <a:solidFill>
                  <a:schemeClr val="bg1"/>
                </a:solidFill>
                <a:latin typeface="Arial" panose="020B0604020202020204" pitchFamily="34" charset="0"/>
                <a:cs typeface="Arial" panose="020B0604020202020204" pitchFamily="34" charset="0"/>
                <a:sym typeface="+mn-ea"/>
              </a:rPr>
              <a:t>Easier to integrate with regional ISPs and content delivery networks.</a:t>
            </a: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a:buChar char="•"/>
            </a:pP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pitchFamily="34" charset="0"/>
              <a:buChar char="•"/>
            </a:pPr>
            <a:r>
              <a:rPr sz="1200">
                <a:solidFill>
                  <a:schemeClr val="bg1"/>
                </a:solidFill>
                <a:latin typeface="Arial" panose="020B0604020202020204" pitchFamily="34" charset="0"/>
                <a:cs typeface="Arial" panose="020B0604020202020204" pitchFamily="34" charset="0"/>
                <a:sym typeface="+mn-ea"/>
              </a:rPr>
              <a:t>Economic &amp; Strategic Alignment</a:t>
            </a:r>
            <a:r>
              <a:rPr lang="en-GB" sz="1200">
                <a:solidFill>
                  <a:schemeClr val="bg1"/>
                </a:solidFill>
                <a:latin typeface="Arial" panose="020B0604020202020204" pitchFamily="34" charset="0"/>
                <a:cs typeface="Arial" panose="020B0604020202020204" pitchFamily="34" charset="0"/>
                <a:sym typeface="+mn-ea"/>
              </a:rPr>
              <a:t>: </a:t>
            </a:r>
            <a:r>
              <a:rPr sz="1200">
                <a:solidFill>
                  <a:schemeClr val="bg1"/>
                </a:solidFill>
                <a:latin typeface="Arial" panose="020B0604020202020204" pitchFamily="34" charset="0"/>
                <a:cs typeface="Arial" panose="020B0604020202020204" pitchFamily="34" charset="0"/>
                <a:sym typeface="+mn-ea"/>
              </a:rPr>
              <a:t>Supporting a local AWS region demonstrates commitment to African markets, aligning with your mission to create technology solutions for Africa.</a:t>
            </a: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a:buChar char="•"/>
            </a:pPr>
            <a:endParaRPr sz="1200">
              <a:solidFill>
                <a:schemeClr val="bg1"/>
              </a:solidFill>
              <a:latin typeface="Arial" panose="020B0604020202020204" pitchFamily="34" charset="0"/>
              <a:cs typeface="Arial" panose="020B0604020202020204" pitchFamily="34" charset="0"/>
            </a:endParaRPr>
          </a:p>
          <a:p>
            <a:pPr marL="171450" indent="-171450" algn="just">
              <a:buFont typeface="Arial" panose="020B0604020202020204" pitchFamily="34" charset="0"/>
              <a:buChar char="•"/>
            </a:pPr>
            <a:r>
              <a:rPr sz="1200">
                <a:solidFill>
                  <a:schemeClr val="bg1"/>
                </a:solidFill>
                <a:latin typeface="Arial" panose="020B0604020202020204" pitchFamily="34" charset="0"/>
                <a:cs typeface="Arial" panose="020B0604020202020204" pitchFamily="34" charset="0"/>
                <a:sym typeface="+mn-ea"/>
              </a:rPr>
              <a:t>Lower data-transfer costs for regional traffic compared to hosting in Europe or the US.</a:t>
            </a:r>
            <a:endParaRPr lang="en-GB" altLang="en-US" sz="1200">
              <a:solidFill>
                <a:schemeClr val="bg1"/>
              </a:solidFill>
              <a:latin typeface="Arial" panose="020B0604020202020204" pitchFamily="34" charset="0"/>
              <a:cs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组合 94"/>
          <p:cNvGrpSpPr/>
          <p:nvPr/>
        </p:nvGrpSpPr>
        <p:grpSpPr>
          <a:xfrm>
            <a:off x="1600200" y="519666"/>
            <a:ext cx="5943600" cy="398780"/>
            <a:chOff x="1600200" y="519666"/>
            <a:chExt cx="5943600" cy="398780"/>
          </a:xfrm>
        </p:grpSpPr>
        <p:sp>
          <p:nvSpPr>
            <p:cNvPr id="96" name="文本框 95"/>
            <p:cNvSpPr txBox="1"/>
            <p:nvPr/>
          </p:nvSpPr>
          <p:spPr>
            <a:xfrm>
              <a:off x="1600200" y="519666"/>
              <a:ext cx="5943600" cy="398780"/>
            </a:xfrm>
            <a:prstGeom prst="rect">
              <a:avLst/>
            </a:prstGeom>
            <a:noFill/>
          </p:spPr>
          <p:txBody>
            <a:bodyPr wrap="square" rtlCol="0">
              <a:spAutoFit/>
            </a:bodyPr>
            <a:lstStyle/>
            <a:p>
              <a:pPr algn="ctr"/>
              <a:r>
                <a:rPr sz="2000" b="1">
                  <a:solidFill>
                    <a:schemeClr val="bg1"/>
                  </a:solidFill>
                  <a:latin typeface="Arial" panose="020B0604020202020204" pitchFamily="34" charset="0"/>
                  <a:cs typeface="Arial" panose="020B0604020202020204" pitchFamily="34" charset="0"/>
                  <a:sym typeface="+mn-ea"/>
                </a:rPr>
                <a:t>E</a:t>
              </a:r>
              <a:r>
                <a:rPr lang="en-GB" sz="2000" b="1">
                  <a:solidFill>
                    <a:schemeClr val="bg1"/>
                  </a:solidFill>
                  <a:latin typeface="Arial" panose="020B0604020202020204" pitchFamily="34" charset="0"/>
                  <a:cs typeface="Arial" panose="020B0604020202020204" pitchFamily="34" charset="0"/>
                  <a:sym typeface="+mn-ea"/>
                </a:rPr>
                <a:t>STIMATED MONTHLY COST</a:t>
              </a:r>
              <a:r>
                <a:rPr sz="2000" b="1">
                  <a:solidFill>
                    <a:schemeClr val="bg1"/>
                  </a:solidFill>
                  <a:latin typeface="Arial" panose="020B0604020202020204" pitchFamily="34" charset="0"/>
                  <a:cs typeface="Arial" panose="020B0604020202020204" pitchFamily="34" charset="0"/>
                  <a:sym typeface="+mn-ea"/>
                </a:rPr>
                <a:t>(</a:t>
              </a:r>
              <a:r>
                <a:rPr lang="en-GB" sz="2000" b="1">
                  <a:solidFill>
                    <a:schemeClr val="bg1"/>
                  </a:solidFill>
                  <a:latin typeface="Arial" panose="020B0604020202020204" pitchFamily="34" charset="0"/>
                  <a:cs typeface="Arial" panose="020B0604020202020204" pitchFamily="34" charset="0"/>
                  <a:sym typeface="+mn-ea"/>
                </a:rPr>
                <a:t>CAPETOWN)</a:t>
              </a:r>
              <a:endParaRPr kumimoji="1" lang="en-GB" sz="2000" b="1" spc="300" dirty="0">
                <a:solidFill>
                  <a:schemeClr val="bg1"/>
                </a:solidFill>
                <a:latin typeface="Arial" panose="020B0604020202020204" pitchFamily="34" charset="0"/>
                <a:ea typeface="Arial" panose="020B0604020202020204" pitchFamily="34" charset="0"/>
                <a:cs typeface="Arial" panose="020B0604020202020204" pitchFamily="34" charset="0"/>
                <a:sym typeface="+mn-ea"/>
              </a:endParaRPr>
            </a:p>
          </p:txBody>
        </p:sp>
        <p:cxnSp>
          <p:nvCxnSpPr>
            <p:cNvPr id="97" name="直接连接符 96"/>
            <p:cNvCxnSpPr/>
            <p:nvPr/>
          </p:nvCxnSpPr>
          <p:spPr>
            <a:xfrm>
              <a:off x="3844290" y="918373"/>
              <a:ext cx="1455420" cy="0"/>
            </a:xfrm>
            <a:prstGeom prst="line">
              <a:avLst/>
            </a:prstGeom>
            <a:ln w="9525">
              <a:gradFill flip="none" rotWithShape="1">
                <a:gsLst>
                  <a:gs pos="0">
                    <a:schemeClr val="accent1">
                      <a:lumMod val="5000"/>
                      <a:lumOff val="95000"/>
                    </a:schemeClr>
                  </a:gs>
                  <a:gs pos="100000">
                    <a:schemeClr val="bg1">
                      <a:alpha val="0"/>
                    </a:schemeClr>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grpSp>
      <p:graphicFrame>
        <p:nvGraphicFramePr>
          <p:cNvPr id="2" name="Table 1"/>
          <p:cNvGraphicFramePr/>
          <p:nvPr/>
        </p:nvGraphicFramePr>
        <p:xfrm>
          <a:off x="1694815" y="1643380"/>
          <a:ext cx="5882640" cy="2665730"/>
        </p:xfrm>
        <a:graphic>
          <a:graphicData uri="http://schemas.openxmlformats.org/drawingml/2006/table">
            <a:tbl>
              <a:tblPr/>
              <a:tblGrid>
                <a:gridCol w="2941320"/>
                <a:gridCol w="2941320"/>
              </a:tblGrid>
              <a:tr h="212090">
                <a:tc>
                  <a:txBody>
                    <a:bodyPr/>
                    <a:p>
                      <a:r>
                        <a:rPr sz="1200" b="0">
                          <a:solidFill>
                            <a:schemeClr val="bg1"/>
                          </a:solidFill>
                          <a:latin typeface="Arial" panose="020B0604020202020204" pitchFamily="34" charset="0"/>
                          <a:cs typeface="Arial" panose="020B0604020202020204" pitchFamily="34" charset="0"/>
                        </a:rPr>
                        <a:t>Service</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Monthly Estimate (USD)</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211455">
                <a:tc>
                  <a:txBody>
                    <a:bodyPr/>
                    <a:p>
                      <a:r>
                        <a:rPr sz="1200" b="0">
                          <a:solidFill>
                            <a:schemeClr val="bg1"/>
                          </a:solidFill>
                          <a:latin typeface="Arial" panose="020B0604020202020204" pitchFamily="34" charset="0"/>
                          <a:cs typeface="Arial" panose="020B0604020202020204" pitchFamily="34" charset="0"/>
                        </a:rPr>
                        <a:t>EC2 Web/App Fleet (4 × t3.medium)</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$160</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212090">
                <a:tc>
                  <a:txBody>
                    <a:bodyPr/>
                    <a:p>
                      <a:r>
                        <a:rPr sz="1200" b="0">
                          <a:solidFill>
                            <a:schemeClr val="bg1"/>
                          </a:solidFill>
                          <a:latin typeface="Arial" panose="020B0604020202020204" pitchFamily="34" charset="0"/>
                          <a:cs typeface="Arial" panose="020B0604020202020204" pitchFamily="34" charset="0"/>
                        </a:rPr>
                        <a:t>Aurora DB (multi-AZ)</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$220</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212090">
                <a:tc>
                  <a:txBody>
                    <a:bodyPr/>
                    <a:p>
                      <a:r>
                        <a:rPr sz="1200" b="0">
                          <a:solidFill>
                            <a:schemeClr val="bg1"/>
                          </a:solidFill>
                          <a:latin typeface="Arial" panose="020B0604020202020204" pitchFamily="34" charset="0"/>
                          <a:cs typeface="Arial" panose="020B0604020202020204" pitchFamily="34" charset="0"/>
                        </a:rPr>
                        <a:t>S3 Storage (2 TB)</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$55</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211455">
                <a:tc>
                  <a:txBody>
                    <a:bodyPr/>
                    <a:p>
                      <a:r>
                        <a:rPr sz="1200" b="0">
                          <a:solidFill>
                            <a:schemeClr val="bg1"/>
                          </a:solidFill>
                          <a:latin typeface="Arial" panose="020B0604020202020204" pitchFamily="34" charset="0"/>
                          <a:cs typeface="Arial" panose="020B0604020202020204" pitchFamily="34" charset="0"/>
                        </a:rPr>
                        <a:t>Data Transfer Out / CloudFront (5 TB egress)</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$770</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212090">
                <a:tc>
                  <a:txBody>
                    <a:bodyPr/>
                    <a:p>
                      <a:r>
                        <a:rPr sz="1200" b="0">
                          <a:solidFill>
                            <a:schemeClr val="bg1"/>
                          </a:solidFill>
                          <a:latin typeface="Arial" panose="020B0604020202020204" pitchFamily="34" charset="0"/>
                          <a:cs typeface="Arial" panose="020B0604020202020204" pitchFamily="34" charset="0"/>
                        </a:rPr>
                        <a:t>Application Load Balancers (2)</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$70</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212090">
                <a:tc>
                  <a:txBody>
                    <a:bodyPr/>
                    <a:p>
                      <a:r>
                        <a:rPr sz="1200" b="0">
                          <a:solidFill>
                            <a:schemeClr val="bg1"/>
                          </a:solidFill>
                          <a:latin typeface="Arial" panose="020B0604020202020204" pitchFamily="34" charset="0"/>
                          <a:cs typeface="Arial" panose="020B0604020202020204" pitchFamily="34" charset="0"/>
                        </a:rPr>
                        <a:t>ElastiCache (2 nodes)</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$130</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211455">
                <a:tc>
                  <a:txBody>
                    <a:bodyPr/>
                    <a:p>
                      <a:r>
                        <a:rPr sz="1200" b="0">
                          <a:solidFill>
                            <a:schemeClr val="bg1"/>
                          </a:solidFill>
                          <a:latin typeface="Arial" panose="020B0604020202020204" pitchFamily="34" charset="0"/>
                          <a:cs typeface="Arial" panose="020B0604020202020204" pitchFamily="34" charset="0"/>
                        </a:rPr>
                        <a:t>OpenSearch</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$330</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212090">
                <a:tc>
                  <a:txBody>
                    <a:bodyPr/>
                    <a:p>
                      <a:r>
                        <a:rPr sz="1200" b="0">
                          <a:solidFill>
                            <a:schemeClr val="bg1"/>
                          </a:solidFill>
                          <a:latin typeface="Arial" panose="020B0604020202020204" pitchFamily="34" charset="0"/>
                          <a:cs typeface="Arial" panose="020B0604020202020204" pitchFamily="34" charset="0"/>
                        </a:rPr>
                        <a:t>DynamoDB</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$40</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392430">
                <a:tc>
                  <a:txBody>
                    <a:bodyPr/>
                    <a:p>
                      <a:r>
                        <a:rPr sz="1200" b="0">
                          <a:solidFill>
                            <a:schemeClr val="bg1"/>
                          </a:solidFill>
                          <a:latin typeface="Arial" panose="020B0604020202020204" pitchFamily="34" charset="0"/>
                          <a:cs typeface="Arial" panose="020B0604020202020204" pitchFamily="34" charset="0"/>
                        </a:rPr>
                        <a:t>Misc (Lambda, SQS, SNS, EventBridge, Cognito, monitoring)</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$140</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r h="212090">
                <a:tc>
                  <a:txBody>
                    <a:bodyPr/>
                    <a:p>
                      <a:r>
                        <a:rPr sz="1200" b="0">
                          <a:solidFill>
                            <a:schemeClr val="bg1"/>
                          </a:solidFill>
                          <a:latin typeface="Arial" panose="020B0604020202020204" pitchFamily="34" charset="0"/>
                          <a:cs typeface="Arial" panose="020B0604020202020204" pitchFamily="34" charset="0"/>
                        </a:rPr>
                        <a:t>Total Baseline</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c>
                  <a:txBody>
                    <a:bodyPr/>
                    <a:p>
                      <a:pPr algn="r"/>
                      <a:r>
                        <a:rPr sz="1200" b="0">
                          <a:solidFill>
                            <a:schemeClr val="bg1"/>
                          </a:solidFill>
                          <a:latin typeface="Arial" panose="020B0604020202020204" pitchFamily="34" charset="0"/>
                          <a:cs typeface="Arial" panose="020B0604020202020204" pitchFamily="34" charset="0"/>
                        </a:rPr>
                        <a:t>~$1,950 / month</a:t>
                      </a:r>
                      <a:endParaRPr sz="1200" b="0">
                        <a:solidFill>
                          <a:schemeClr val="bg1"/>
                        </a:solidFill>
                        <a:latin typeface="Arial" panose="020B0604020202020204" pitchFamily="34" charset="0"/>
                        <a:cs typeface="Arial" panose="020B0604020202020204" pitchFamily="34" charset="0"/>
                      </a:endParaRPr>
                    </a:p>
                  </a:txBody>
                  <a:tcPr marL="0" marR="0" marT="0" marB="0" anchor="ctr" anchorCtr="0">
                    <a:lnL>
                      <a:noFill/>
                    </a:lnL>
                    <a:lnR>
                      <a:noFill/>
                    </a:lnR>
                    <a:lnT>
                      <a:noFill/>
                    </a:lnT>
                    <a:lnB>
                      <a:noFill/>
                    </a:lnB>
                    <a:no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barn(outVertical)">
                                      <p:cBhvr>
                                        <p:cTn id="7"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a:spLocks noChangeAspect="1"/>
          </p:cNvSpPr>
          <p:nvPr/>
        </p:nvSpPr>
        <p:spPr>
          <a:xfrm flipH="1">
            <a:off x="0" y="0"/>
            <a:ext cx="9144000" cy="5143500"/>
          </a:xfrm>
          <a:prstGeom prst="rect">
            <a:avLst/>
          </a:prstGeom>
          <a:blipFill dpi="0" rotWithShape="1">
            <a:blip r:embed="rId1"/>
            <a:srcRect/>
            <a:stretch>
              <a:fillRect l="-20417" t="-3044" b="-39673"/>
            </a:stretch>
          </a:blipFill>
          <a:ln w="25400" cap="flat" cmpd="sng" algn="ctr">
            <a:noFill/>
            <a:prstDash val="solid"/>
          </a:ln>
          <a:effectLst/>
          <a:extLst>
            <a:ext uri="{91240B29-F687-4F45-9708-019B960494DF}">
              <a14:hiddenLine xmlns:a14="http://schemas.microsoft.com/office/drawing/2010/main" w="25400">
                <a:solidFill>
                  <a:schemeClr val="dk1"/>
                </a:solidFill>
                <a:prstDash val="solid"/>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ea typeface="Arial" panose="020B0604020202020204" pitchFamily="34" charset="0"/>
              <a:cs typeface="Arial" panose="020B0604020202020204" pitchFamily="34" charset="0"/>
              <a:sym typeface="+mn-lt"/>
            </a:endParaRPr>
          </a:p>
        </p:txBody>
      </p:sp>
      <p:sp>
        <p:nvSpPr>
          <p:cNvPr id="23" name="矩形 22"/>
          <p:cNvSpPr/>
          <p:nvPr/>
        </p:nvSpPr>
        <p:spPr>
          <a:xfrm flipH="1">
            <a:off x="0" y="-217170"/>
            <a:ext cx="9144000" cy="5360670"/>
          </a:xfrm>
          <a:prstGeom prst="rect">
            <a:avLst/>
          </a:prstGeom>
          <a:gradFill>
            <a:gsLst>
              <a:gs pos="0">
                <a:srgbClr val="002060">
                  <a:alpha val="70000"/>
                </a:srgbClr>
              </a:gs>
              <a:gs pos="100000">
                <a:srgbClr val="00206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fontAlgn="base">
              <a:lnSpc>
                <a:spcPct val="150000"/>
              </a:lnSpc>
              <a:spcBef>
                <a:spcPct val="0"/>
              </a:spcBef>
              <a:spcAft>
                <a:spcPct val="0"/>
              </a:spcAft>
            </a:pP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p:txBody>
      </p:sp>
      <p:grpSp>
        <p:nvGrpSpPr>
          <p:cNvPr id="26" name="组合 25"/>
          <p:cNvGrpSpPr/>
          <p:nvPr/>
        </p:nvGrpSpPr>
        <p:grpSpPr>
          <a:xfrm>
            <a:off x="1498600" y="266301"/>
            <a:ext cx="5943600" cy="398780"/>
            <a:chOff x="1600200" y="519666"/>
            <a:chExt cx="5943600" cy="398780"/>
          </a:xfrm>
        </p:grpSpPr>
        <p:sp>
          <p:nvSpPr>
            <p:cNvPr id="32" name="文本框 31"/>
            <p:cNvSpPr txBox="1"/>
            <p:nvPr/>
          </p:nvSpPr>
          <p:spPr>
            <a:xfrm>
              <a:off x="1600200" y="519666"/>
              <a:ext cx="5943600" cy="398780"/>
            </a:xfrm>
            <a:prstGeom prst="rect">
              <a:avLst/>
            </a:prstGeom>
            <a:noFill/>
          </p:spPr>
          <p:txBody>
            <a:bodyPr wrap="square" rtlCol="0">
              <a:spAutoFit/>
            </a:bodyPr>
            <a:lstStyle/>
            <a:p>
              <a:pPr algn="ctr"/>
              <a:r>
                <a:rPr lang="en-GB" altLang="zh-CN" sz="2000">
                  <a:solidFill>
                    <a:schemeClr val="bg1"/>
                  </a:solidFill>
                  <a:latin typeface="+mj-ea"/>
                  <a:ea typeface="+mj-ea"/>
                  <a:sym typeface="+mn-ea"/>
                </a:rPr>
                <a:t>JUSTIFICATION OF THE  MONTHLY BASELINE</a:t>
              </a:r>
              <a:endParaRPr kumimoji="1" lang="zh-CN" altLang="en-US" sz="2000" b="1" spc="300" dirty="0">
                <a:gradFill>
                  <a:gsLst>
                    <a:gs pos="0">
                      <a:schemeClr val="bg1"/>
                    </a:gs>
                    <a:gs pos="100000">
                      <a:schemeClr val="bg1">
                        <a:lumMod val="85000"/>
                      </a:schemeClr>
                    </a:gs>
                  </a:gsLst>
                  <a:lin ang="5400000" scaled="1"/>
                </a:gradFill>
                <a:ea typeface="Arial" panose="020B0604020202020204" pitchFamily="34" charset="0"/>
                <a:cs typeface="Arial" panose="020B0604020202020204" pitchFamily="34" charset="0"/>
                <a:sym typeface="+mn-lt"/>
              </a:endParaRPr>
            </a:p>
          </p:txBody>
        </p:sp>
        <p:cxnSp>
          <p:nvCxnSpPr>
            <p:cNvPr id="33" name="直接连接符 32"/>
            <p:cNvCxnSpPr/>
            <p:nvPr/>
          </p:nvCxnSpPr>
          <p:spPr>
            <a:xfrm>
              <a:off x="3844290" y="918373"/>
              <a:ext cx="1455420" cy="0"/>
            </a:xfrm>
            <a:prstGeom prst="line">
              <a:avLst/>
            </a:prstGeom>
            <a:ln w="9525">
              <a:gradFill flip="none" rotWithShape="1">
                <a:gsLst>
                  <a:gs pos="0">
                    <a:schemeClr val="accent1">
                      <a:lumMod val="5000"/>
                      <a:lumOff val="95000"/>
                    </a:schemeClr>
                  </a:gs>
                  <a:gs pos="100000">
                    <a:schemeClr val="bg1">
                      <a:alpha val="0"/>
                    </a:schemeClr>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grpSp>
      <p:sp>
        <p:nvSpPr>
          <p:cNvPr id="2"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463550" y="718820"/>
            <a:ext cx="8216900" cy="4222115"/>
          </a:xfrm>
          <a:prstGeom prst="rect">
            <a:avLst/>
          </a:prstGeom>
          <a:noFill/>
          <a:ln>
            <a:noFill/>
          </a:ln>
        </p:spPr>
        <p:txBody>
          <a:bodyPr wrap="square">
            <a:noAutofit/>
          </a:bodyPr>
          <a:lstStyle>
            <a:lvl1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9pPr>
          </a:lstStyle>
          <a:p>
            <a:pPr algn="just" fontAlgn="base">
              <a:lnSpc>
                <a:spcPct val="150000"/>
              </a:lnSpc>
              <a:spcBef>
                <a:spcPct val="0"/>
              </a:spcBef>
              <a:spcAft>
                <a:spcPct val="0"/>
              </a:spcAft>
            </a:pPr>
            <a:r>
              <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1. EC2 Web/App Fleet ($160) We chose a small but scalable fleet (4 </a:t>
            </a:r>
            <a:r>
              <a:rPr lang="en-US" altLang="en-US"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a:t>
            </a:r>
            <a:r>
              <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 t3.medium instances) to provide predictable baseline performance for 3D rendering and API traffic. Using the Cape Town region ensures data residency for African users, but prices are slightly higher than US/EU regions. $160/month is modest for a globally reachable app.</a:t>
            </a: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 2. Aurora DB (multi-AZ) ($220) Aurora Global Database gives strong consistency for orders/payments. Multi-AZ redundancy is essential for high availability, and $220/month is competitive for enterprise-grade reliability.</a:t>
            </a: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 3. S3 Storage (2 TB) ($55) Storing 3D models and static assets in S3 with lifecycle policies and Intelligent-Tiering keeps storage costs extremely low relative to reliability (99.999999999% durability).</a:t>
            </a: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4. Data Transfer Out / CloudFront (5 TB egress) ($770) Data transfer is the largest line item because 3D assets are bandwidth-intensive. Using CloudFront edge caching dramatically reduces direct S3/EC2 egress costs. This figure is reasonable given global distribution. </a:t>
            </a: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5. Application Load Balancers (2) ($70) Splitting web and app tiers ensures better security and routing. Two ALBs across multiple AZs cost ~$70/month — necessary for a production-grade platform.</a:t>
            </a:r>
            <a:endParaRPr lang="en-US" altLang="en-GB" sz="1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arn(outVertical)">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7" name="PA-矩形 46"/>
          <p:cNvSpPr/>
          <p:nvPr>
            <p:custDataLst>
              <p:tags r:id="rId1"/>
            </p:custDataLst>
          </p:nvPr>
        </p:nvSpPr>
        <p:spPr>
          <a:xfrm>
            <a:off x="7717208" y="3360877"/>
            <a:ext cx="511756" cy="245888"/>
          </a:xfrm>
          <a:prstGeom prst="rect">
            <a:avLst/>
          </a:prstGeom>
          <a:gradFill>
            <a:gsLst>
              <a:gs pos="0">
                <a:schemeClr val="bg1">
                  <a:alpha val="30000"/>
                </a:schemeClr>
              </a:gs>
              <a:gs pos="100000">
                <a:schemeClr val="bg1">
                  <a:alpha val="12000"/>
                </a:schemeClr>
              </a:gs>
            </a:gsLst>
            <a:lin ang="2700000" scaled="0"/>
          </a:gradFill>
          <a:ln w="3175">
            <a:gradFill flip="none" rotWithShape="1">
              <a:gsLst>
                <a:gs pos="0">
                  <a:srgbClr val="00B0F0"/>
                </a:gs>
                <a:gs pos="100000">
                  <a:srgbClr val="0070C0"/>
                </a:gs>
              </a:gsLst>
              <a:path path="circle">
                <a:fillToRect l="100000" t="100000"/>
              </a:path>
              <a:tileRect r="-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cs typeface="Arial" panose="020B0604020202020204" pitchFamily="34" charset="0"/>
              <a:sym typeface="+mn-lt"/>
            </a:endParaRPr>
          </a:p>
        </p:txBody>
      </p:sp>
      <p:pic>
        <p:nvPicPr>
          <p:cNvPr id="75" name="图片 7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55" y="-238125"/>
            <a:ext cx="13460730" cy="5619750"/>
          </a:xfrm>
          <a:prstGeom prst="rect">
            <a:avLst/>
          </a:prstGeom>
        </p:spPr>
      </p:pic>
      <p:sp>
        <p:nvSpPr>
          <p:cNvPr id="77" name="矩形 76"/>
          <p:cNvSpPr/>
          <p:nvPr/>
        </p:nvSpPr>
        <p:spPr>
          <a:xfrm flipH="1">
            <a:off x="0" y="-238125"/>
            <a:ext cx="9144000" cy="5619750"/>
          </a:xfrm>
          <a:prstGeom prst="rect">
            <a:avLst/>
          </a:prstGeom>
          <a:gradFill>
            <a:gsLst>
              <a:gs pos="100000">
                <a:schemeClr val="tx2">
                  <a:alpha val="47000"/>
                </a:schemeClr>
              </a:gs>
              <a:gs pos="0">
                <a:schemeClr val="tx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cs typeface="Arial" panose="020B0604020202020204" pitchFamily="34" charset="0"/>
              <a:sym typeface="+mn-lt"/>
            </a:endParaRPr>
          </a:p>
        </p:txBody>
      </p:sp>
      <p:grpSp>
        <p:nvGrpSpPr>
          <p:cNvPr id="43" name="组合 42"/>
          <p:cNvGrpSpPr/>
          <p:nvPr/>
        </p:nvGrpSpPr>
        <p:grpSpPr>
          <a:xfrm>
            <a:off x="1600200" y="132951"/>
            <a:ext cx="5943600" cy="483162"/>
            <a:chOff x="1600200" y="519666"/>
            <a:chExt cx="5943600" cy="483162"/>
          </a:xfrm>
        </p:grpSpPr>
        <p:sp>
          <p:nvSpPr>
            <p:cNvPr id="45" name="文本框 44"/>
            <p:cNvSpPr txBox="1"/>
            <p:nvPr/>
          </p:nvSpPr>
          <p:spPr>
            <a:xfrm>
              <a:off x="1600200" y="519666"/>
              <a:ext cx="5943600" cy="398780"/>
            </a:xfrm>
            <a:prstGeom prst="rect">
              <a:avLst/>
            </a:prstGeom>
            <a:noFill/>
          </p:spPr>
          <p:txBody>
            <a:bodyPr wrap="square" rtlCol="0">
              <a:spAutoFit/>
            </a:bodyPr>
            <a:lstStyle/>
            <a:p>
              <a:pPr algn="ctr"/>
              <a:r>
                <a:rPr lang="en-GB" altLang="zh-CN" sz="2000">
                  <a:solidFill>
                    <a:schemeClr val="bg1"/>
                  </a:solidFill>
                  <a:latin typeface="+mj-ea"/>
                  <a:ea typeface="+mj-ea"/>
                  <a:sym typeface="+mn-ea"/>
                </a:rPr>
                <a:t>JUSTIFICATION CONTINUED</a:t>
              </a:r>
              <a:endParaRPr kumimoji="1" lang="en-GB" altLang="zh-CN" sz="2000" b="1" spc="300" dirty="0">
                <a:solidFill>
                  <a:schemeClr val="bg1"/>
                </a:solidFill>
                <a:latin typeface="+mj-ea"/>
                <a:ea typeface="+mj-ea"/>
                <a:cs typeface="Arial" panose="020B0604020202020204" pitchFamily="34" charset="0"/>
                <a:sym typeface="+mn-ea"/>
              </a:endParaRPr>
            </a:p>
          </p:txBody>
        </p:sp>
        <p:cxnSp>
          <p:nvCxnSpPr>
            <p:cNvPr id="46" name="直接连接符 45"/>
            <p:cNvCxnSpPr/>
            <p:nvPr/>
          </p:nvCxnSpPr>
          <p:spPr>
            <a:xfrm>
              <a:off x="3844290" y="1002828"/>
              <a:ext cx="1455420" cy="0"/>
            </a:xfrm>
            <a:prstGeom prst="line">
              <a:avLst/>
            </a:prstGeom>
            <a:ln w="9525">
              <a:gradFill flip="none" rotWithShape="1">
                <a:gsLst>
                  <a:gs pos="0">
                    <a:schemeClr val="accent1">
                      <a:lumMod val="5000"/>
                      <a:lumOff val="95000"/>
                    </a:schemeClr>
                  </a:gs>
                  <a:gs pos="100000">
                    <a:schemeClr val="bg1">
                      <a:alpha val="0"/>
                    </a:schemeClr>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gr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644525" y="780415"/>
            <a:ext cx="7703185" cy="3969385"/>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9pPr>
          </a:lstStyle>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6. ElastiCache Redis ($130)</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Caching is critical to reduce DynamoDB/Aurora load and speed up rendering. Two nodes for high availability and low latency is cost-effective.</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7. OpenSearch ($330)</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Full-text search across thousands of products requires a dedicated cluster. This price reflects a small production cluster with high availability.</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8. DynamoDB ($40)</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Session/cart data stored serverlessly. Pay-per-request pricing keeps this cost very low.</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9. Miscellaneous Services ($140)</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Lambda for event processing, SQS/SNS/EventBridge for decoupling, Cognito for authentication, CloudWatch + X-Ray + CloudTrail for observability — all cost pennies individually but total about $140/mont</a:t>
            </a:r>
            <a:r>
              <a:rPr lang="en-GB" altLang="en-US"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h</a:t>
            </a:r>
            <a:endParaRPr lang="en-GB" altLang="en-US"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barn(outVertical)">
                                      <p:cBhvr>
                                        <p:cTn id="7" dur="500"/>
                                        <p:tgtEl>
                                          <p:spTgt spid="43"/>
                                        </p:tgtEl>
                                      </p:cBhvr>
                                    </p:animEffect>
                                  </p:childTnLst>
                                </p:cTn>
                              </p:par>
                              <p:par>
                                <p:cTn id="8" presetID="53" presetClass="entr" presetSubtype="16" fill="hold" grpId="0" nodeType="withEffect">
                                  <p:stCondLst>
                                    <p:cond delay="909"/>
                                  </p:stCondLst>
                                  <p:childTnLst>
                                    <p:set>
                                      <p:cBhvr>
                                        <p:cTn id="9" dur="1" fill="hold">
                                          <p:stCondLst>
                                            <p:cond delay="0"/>
                                          </p:stCondLst>
                                        </p:cTn>
                                        <p:tgtEl>
                                          <p:spTgt spid="47"/>
                                        </p:tgtEl>
                                        <p:attrNameLst>
                                          <p:attrName>style.visibility</p:attrName>
                                        </p:attrNameLst>
                                      </p:cBhvr>
                                      <p:to>
                                        <p:strVal val="visible"/>
                                      </p:to>
                                    </p:set>
                                    <p:anim calcmode="lin" valueType="num">
                                      <p:cBhvr>
                                        <p:cTn id="10" dur="500" fill="hold"/>
                                        <p:tgtEl>
                                          <p:spTgt spid="47"/>
                                        </p:tgtEl>
                                        <p:attrNameLst>
                                          <p:attrName>ppt_w</p:attrName>
                                        </p:attrNameLst>
                                      </p:cBhvr>
                                      <p:tavLst>
                                        <p:tav tm="0">
                                          <p:val>
                                            <p:fltVal val="0"/>
                                          </p:val>
                                        </p:tav>
                                        <p:tav tm="100000">
                                          <p:val>
                                            <p:strVal val="#ppt_w"/>
                                          </p:val>
                                        </p:tav>
                                      </p:tavLst>
                                    </p:anim>
                                    <p:anim calcmode="lin" valueType="num">
                                      <p:cBhvr>
                                        <p:cTn id="11" dur="500" fill="hold"/>
                                        <p:tgtEl>
                                          <p:spTgt spid="47"/>
                                        </p:tgtEl>
                                        <p:attrNameLst>
                                          <p:attrName>ppt_h</p:attrName>
                                        </p:attrNameLst>
                                      </p:cBhvr>
                                      <p:tavLst>
                                        <p:tav tm="0">
                                          <p:val>
                                            <p:fltVal val="0"/>
                                          </p:val>
                                        </p:tav>
                                        <p:tav tm="100000">
                                          <p:val>
                                            <p:strVal val="#ppt_h"/>
                                          </p:val>
                                        </p:tav>
                                      </p:tavLst>
                                    </p:anim>
                                    <p:animEffect transition="in" filter="fade">
                                      <p:cBhvr>
                                        <p:cTn id="1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600200" y="519666"/>
            <a:ext cx="5943600" cy="398780"/>
            <a:chOff x="1600200" y="519666"/>
            <a:chExt cx="5943600" cy="398780"/>
          </a:xfrm>
        </p:grpSpPr>
        <p:sp>
          <p:nvSpPr>
            <p:cNvPr id="25" name="文本框 24"/>
            <p:cNvSpPr txBox="1"/>
            <p:nvPr/>
          </p:nvSpPr>
          <p:spPr>
            <a:xfrm>
              <a:off x="1600200" y="519666"/>
              <a:ext cx="5943600" cy="398780"/>
            </a:xfrm>
            <a:prstGeom prst="rect">
              <a:avLst/>
            </a:prstGeom>
            <a:noFill/>
          </p:spPr>
          <p:txBody>
            <a:bodyPr wrap="square" rtlCol="0">
              <a:spAutoFit/>
            </a:bodyPr>
            <a:lstStyle/>
            <a:p>
              <a:pPr algn="ctr"/>
              <a:r>
                <a:rPr lang="en-US" altLang="en-GB" sz="2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O</a:t>
              </a:r>
              <a:r>
                <a:rPr lang="en-GB" altLang="en-US" sz="2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VERALL</a:t>
              </a:r>
              <a:r>
                <a:rPr lang="en-US" altLang="en-GB" sz="2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 R</a:t>
              </a:r>
              <a:r>
                <a:rPr lang="en-GB" altLang="en-US" sz="20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EASONABLENESS</a:t>
              </a:r>
              <a:endParaRPr kumimoji="1" lang="en-GB" altLang="en-US" sz="2000" b="1" spc="300" dirty="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p:txBody>
        </p:sp>
        <p:cxnSp>
          <p:nvCxnSpPr>
            <p:cNvPr id="26" name="直接连接符 25"/>
            <p:cNvCxnSpPr/>
            <p:nvPr/>
          </p:nvCxnSpPr>
          <p:spPr>
            <a:xfrm>
              <a:off x="3844290" y="918373"/>
              <a:ext cx="1455420" cy="0"/>
            </a:xfrm>
            <a:prstGeom prst="line">
              <a:avLst/>
            </a:prstGeom>
            <a:ln w="9525">
              <a:gradFill flip="none" rotWithShape="1">
                <a:gsLst>
                  <a:gs pos="0">
                    <a:schemeClr val="accent1">
                      <a:lumMod val="5000"/>
                      <a:lumOff val="95000"/>
                    </a:schemeClr>
                  </a:gs>
                  <a:gs pos="100000">
                    <a:schemeClr val="bg1">
                      <a:alpha val="0"/>
                    </a:schemeClr>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gr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563245" y="1162685"/>
            <a:ext cx="7510145" cy="3383915"/>
          </a:xfrm>
          <a:prstGeom prst="rect">
            <a:avLst/>
          </a:prstGeom>
          <a:noFill/>
          <a:ln>
            <a:noFill/>
          </a:ln>
        </p:spPr>
        <p:txBody>
          <a:bodyPr wrap="square">
            <a:noAutofit/>
          </a:bodyPr>
          <a:lstStyle>
            <a:lvl1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9pPr>
          </a:lstStyle>
          <a:p>
            <a:pPr algn="just" fontAlgn="base">
              <a:lnSpc>
                <a:spcPct val="150000"/>
              </a:lnSpc>
              <a:spcBef>
                <a:spcPct val="0"/>
              </a:spcBef>
              <a:spcAft>
                <a:spcPct val="0"/>
              </a:spcAft>
            </a:pPr>
            <a:endParaRPr lang="en-US" altLang="en-GB" sz="1200">
              <a:solidFill>
                <a:schemeClr val="tx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b="1">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Production-grade:</a:t>
            </a: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 This is not a hobby app but a global, 3D-intensive e-commerce platform.</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b="1">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High availability &amp; security built-in:</a:t>
            </a: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 Multi-AZ Aurora, DynamoDB Global Tables, ALBs, CloudFront, Cognito MFA, WAF, Shield.</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b="1">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Balanced cost:</a:t>
            </a: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 We’ve used serverless where possible (Lambda, SQS), caching (ElastiCache), and Intelligent-Tiering (S3) to control costs.</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b="1">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Cape Town region:</a:t>
            </a: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 Prices are 10–15% higher than US/EU regions, but improve latency for African users and ensure data sovereignty</a:t>
            </a:r>
            <a:r>
              <a:rPr lang="en-GB" altLang="en-US" sz="1200">
                <a:solidFill>
                  <a:schemeClr val="bg1"/>
                </a:solidFill>
                <a:latin typeface="+mn-lt"/>
                <a:ea typeface="Arial" panose="020B0604020202020204" pitchFamily="34" charset="0"/>
                <a:cs typeface="Arial" panose="020B0604020202020204" pitchFamily="34" charset="0"/>
                <a:sym typeface="Calibri" panose="020F0502020204030204" charset="0"/>
              </a:rPr>
              <a:t>. </a:t>
            </a:r>
            <a:endParaRPr lang="en-GB" altLang="en-US" sz="1200">
              <a:solidFill>
                <a:schemeClr val="bg1"/>
              </a:solidFill>
              <a:latin typeface="+mn-lt"/>
              <a:ea typeface="Arial" panose="020B0604020202020204" pitchFamily="34" charset="0"/>
              <a:cs typeface="Arial" panose="020B0604020202020204" pitchFamily="34" charset="0"/>
              <a:sym typeface="Calibri" panose="020F05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arn(outVertical)">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600200" y="519666"/>
            <a:ext cx="5943600" cy="567617"/>
            <a:chOff x="1600200" y="519666"/>
            <a:chExt cx="5943600" cy="567617"/>
          </a:xfrm>
        </p:grpSpPr>
        <p:sp>
          <p:nvSpPr>
            <p:cNvPr id="28" name="文本框 27"/>
            <p:cNvSpPr txBox="1"/>
            <p:nvPr/>
          </p:nvSpPr>
          <p:spPr>
            <a:xfrm>
              <a:off x="1600200" y="519666"/>
              <a:ext cx="5943600" cy="398780"/>
            </a:xfrm>
            <a:prstGeom prst="rect">
              <a:avLst/>
            </a:prstGeom>
            <a:noFill/>
          </p:spPr>
          <p:txBody>
            <a:bodyPr wrap="square" rtlCol="0">
              <a:spAutoFit/>
            </a:bodyPr>
            <a:lstStyle/>
            <a:p>
              <a:pPr algn="ctr"/>
              <a:r>
                <a:rPr kumimoji="1" lang="en-GB" altLang="zh-CN" sz="2000" b="1" spc="600" dirty="0">
                  <a:gradFill>
                    <a:gsLst>
                      <a:gs pos="0">
                        <a:schemeClr val="bg1"/>
                      </a:gs>
                      <a:gs pos="100000">
                        <a:schemeClr val="bg1">
                          <a:lumMod val="85000"/>
                        </a:schemeClr>
                      </a:gs>
                    </a:gsLst>
                    <a:lin ang="5400000" scaled="1"/>
                  </a:gradFill>
                  <a:ea typeface="Arial" panose="020B0604020202020204" pitchFamily="34" charset="0"/>
                  <a:cs typeface="Arial" panose="020B0604020202020204" pitchFamily="34" charset="0"/>
                  <a:sym typeface="+mn-lt"/>
                </a:rPr>
                <a:t>ELEVATOR SUMMARY</a:t>
              </a:r>
              <a:endParaRPr kumimoji="1" lang="en-GB" altLang="zh-CN" sz="2000" b="1" spc="600" dirty="0">
                <a:gradFill>
                  <a:gsLst>
                    <a:gs pos="0">
                      <a:schemeClr val="bg1"/>
                    </a:gs>
                    <a:gs pos="100000">
                      <a:schemeClr val="bg1">
                        <a:lumMod val="85000"/>
                      </a:schemeClr>
                    </a:gs>
                  </a:gsLst>
                  <a:lin ang="5400000" scaled="1"/>
                </a:gradFill>
                <a:ea typeface="Arial" panose="020B0604020202020204" pitchFamily="34" charset="0"/>
                <a:cs typeface="Arial" panose="020B0604020202020204" pitchFamily="34" charset="0"/>
                <a:sym typeface="+mn-lt"/>
              </a:endParaRPr>
            </a:p>
          </p:txBody>
        </p:sp>
        <p:cxnSp>
          <p:nvCxnSpPr>
            <p:cNvPr id="29" name="直接连接符 28"/>
            <p:cNvCxnSpPr/>
            <p:nvPr/>
          </p:nvCxnSpPr>
          <p:spPr>
            <a:xfrm>
              <a:off x="3844290" y="1087283"/>
              <a:ext cx="1455420" cy="0"/>
            </a:xfrm>
            <a:prstGeom prst="line">
              <a:avLst/>
            </a:prstGeom>
            <a:ln w="9525">
              <a:gradFill flip="none" rotWithShape="1">
                <a:gsLst>
                  <a:gs pos="0">
                    <a:schemeClr val="accent1">
                      <a:lumMod val="5000"/>
                      <a:lumOff val="95000"/>
                    </a:schemeClr>
                  </a:gs>
                  <a:gs pos="100000">
                    <a:schemeClr val="bg1">
                      <a:alpha val="0"/>
                    </a:schemeClr>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grpSp>
      <p:sp>
        <p:nvSpPr>
          <p:cNvPr id="3"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773430" y="1342390"/>
            <a:ext cx="7966075" cy="3058795"/>
          </a:xfrm>
          <a:prstGeom prst="rect">
            <a:avLst/>
          </a:prstGeom>
          <a:noFill/>
          <a:ln>
            <a:noFill/>
          </a:ln>
        </p:spPr>
        <p:txBody>
          <a:bodyPr wrap="square">
            <a:noAutofit/>
          </a:bodyPr>
          <a:lstStyle>
            <a:lvl1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9pPr>
          </a:lstStyle>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Requests first hit Route 53 for DNS resolution, then pass through CloudFront, which delivers content via a global CDN and enforces security rules through WAF. Cognito handles user authentication and access management. Two Application Load Balancers (ALBs) route traffic separately for web and application layers to auto-scaled EC2 instances, ensuring high availability and elastic scalability. Background processing runs on Lambda functions triggered via SQS and EventBridge, enabling serverless, event-driven workflows. S3 stores 3D assets, DynamoDB manages session and cart data, and Aurora (multi-AZ) handles orders and payments with strong consistency. Frequently accessed data is cached in Redis (ElastiCache), while OpenSearch powers fast search and discovery.</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algn="just" fontAlgn="base">
              <a:lnSpc>
                <a:spcPct val="150000"/>
              </a:lnSpc>
              <a:spcBef>
                <a:spcPct val="0"/>
              </a:spcBef>
              <a:spcAft>
                <a:spcPct val="0"/>
              </a:spcAft>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This architecture balances performance, reliability, and predictable scalability even in the Cape Town region, with a baseline cost of ~$1,950/month, which can be further optimized via reserved capacity, caching strategies, and asset compression.</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ChangeAspect="1"/>
          </p:cNvSpPr>
          <p:nvPr/>
        </p:nvSpPr>
        <p:spPr>
          <a:xfrm>
            <a:off x="0" y="0"/>
            <a:ext cx="9144000" cy="5143499"/>
          </a:xfrm>
          <a:prstGeom prst="rect">
            <a:avLst/>
          </a:prstGeom>
          <a:blipFill dpi="0" rotWithShape="1">
            <a:blip r:embed="rId1"/>
            <a:srcRect/>
            <a:stretch>
              <a:fillRect t="-9283" b="-9237"/>
            </a:stretch>
          </a:blipFill>
          <a:ln w="25400" cap="flat" cmpd="sng" algn="ctr">
            <a:noFill/>
            <a:prstDash val="solid"/>
          </a:ln>
          <a:effectLst/>
          <a:extLst>
            <a:ext uri="{91240B29-F687-4F45-9708-019B960494DF}">
              <a14:hiddenLine xmlns:a14="http://schemas.microsoft.com/office/drawing/2010/main" w="25400">
                <a:solidFill>
                  <a:schemeClr val="dk1"/>
                </a:solidFill>
                <a:prstDash val="solid"/>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ea typeface="Arial" panose="020B0604020202020204" pitchFamily="34" charset="0"/>
            </a:endParaRPr>
          </a:p>
        </p:txBody>
      </p:sp>
      <p:sp>
        <p:nvSpPr>
          <p:cNvPr id="25" name="矩形 24"/>
          <p:cNvSpPr/>
          <p:nvPr/>
        </p:nvSpPr>
        <p:spPr>
          <a:xfrm flipH="1">
            <a:off x="0" y="0"/>
            <a:ext cx="9144000" cy="5143500"/>
          </a:xfrm>
          <a:prstGeom prst="rect">
            <a:avLst/>
          </a:prstGeom>
          <a:gradFill>
            <a:gsLst>
              <a:gs pos="0">
                <a:srgbClr val="002060">
                  <a:alpha val="70000"/>
                </a:srgbClr>
              </a:gs>
              <a:gs pos="100000">
                <a:srgbClr val="00206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cs typeface="Arial" panose="020B0604020202020204" pitchFamily="34" charset="0"/>
              <a:sym typeface="+mn-lt"/>
            </a:endParaRPr>
          </a:p>
        </p:txBody>
      </p:sp>
      <p:grpSp>
        <p:nvGrpSpPr>
          <p:cNvPr id="5" name="组合 4"/>
          <p:cNvGrpSpPr/>
          <p:nvPr/>
        </p:nvGrpSpPr>
        <p:grpSpPr>
          <a:xfrm>
            <a:off x="1600200" y="519666"/>
            <a:ext cx="5943600" cy="567617"/>
            <a:chOff x="1600200" y="519666"/>
            <a:chExt cx="5943600" cy="567617"/>
          </a:xfrm>
        </p:grpSpPr>
        <p:sp>
          <p:nvSpPr>
            <p:cNvPr id="9" name="文本框 8"/>
            <p:cNvSpPr txBox="1"/>
            <p:nvPr/>
          </p:nvSpPr>
          <p:spPr>
            <a:xfrm>
              <a:off x="1600200" y="519666"/>
              <a:ext cx="5943600" cy="398780"/>
            </a:xfrm>
            <a:prstGeom prst="rect">
              <a:avLst/>
            </a:prstGeom>
            <a:noFill/>
          </p:spPr>
          <p:txBody>
            <a:bodyPr wrap="square" rtlCol="0">
              <a:spAutoFit/>
            </a:bodyPr>
            <a:lstStyle/>
            <a:p>
              <a:pPr algn="ctr"/>
              <a:r>
                <a:rPr kumimoji="1" lang="en-GB" altLang="zh-CN" sz="2000" b="1" spc="300" dirty="0">
                  <a:gradFill>
                    <a:gsLst>
                      <a:gs pos="0">
                        <a:schemeClr val="bg1"/>
                      </a:gs>
                      <a:gs pos="100000">
                        <a:schemeClr val="bg1">
                          <a:lumMod val="85000"/>
                        </a:schemeClr>
                      </a:gs>
                    </a:gsLst>
                    <a:lin ang="5400000" scaled="1"/>
                  </a:gradFill>
                  <a:ea typeface="Arial" panose="020B0604020202020204" pitchFamily="34" charset="0"/>
                  <a:cs typeface="Arial" panose="020B0604020202020204" pitchFamily="34" charset="0"/>
                  <a:sym typeface="+mn-lt"/>
                </a:rPr>
                <a:t>OPTIMIZATION TIPS</a:t>
              </a:r>
              <a:endParaRPr kumimoji="1" lang="en-GB" altLang="zh-CN" sz="2000" b="1" spc="300" dirty="0">
                <a:gradFill>
                  <a:gsLst>
                    <a:gs pos="0">
                      <a:schemeClr val="bg1"/>
                    </a:gs>
                    <a:gs pos="100000">
                      <a:schemeClr val="bg1">
                        <a:lumMod val="85000"/>
                      </a:schemeClr>
                    </a:gs>
                  </a:gsLst>
                  <a:lin ang="5400000" scaled="1"/>
                </a:gradFill>
                <a:ea typeface="Arial" panose="020B0604020202020204" pitchFamily="34" charset="0"/>
                <a:cs typeface="Arial" panose="020B0604020202020204" pitchFamily="34" charset="0"/>
                <a:sym typeface="+mn-lt"/>
              </a:endParaRPr>
            </a:p>
          </p:txBody>
        </p:sp>
        <p:cxnSp>
          <p:nvCxnSpPr>
            <p:cNvPr id="10" name="直接连接符 9"/>
            <p:cNvCxnSpPr/>
            <p:nvPr/>
          </p:nvCxnSpPr>
          <p:spPr>
            <a:xfrm>
              <a:off x="3844290" y="1087283"/>
              <a:ext cx="1455420" cy="0"/>
            </a:xfrm>
            <a:prstGeom prst="line">
              <a:avLst/>
            </a:prstGeom>
            <a:ln w="9525">
              <a:gradFill flip="none" rotWithShape="1">
                <a:gsLst>
                  <a:gs pos="0">
                    <a:schemeClr val="accent1">
                      <a:lumMod val="5000"/>
                      <a:lumOff val="95000"/>
                    </a:schemeClr>
                  </a:gs>
                  <a:gs pos="100000">
                    <a:schemeClr val="bg1">
                      <a:alpha val="0"/>
                    </a:schemeClr>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gr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1064895" y="1256030"/>
            <a:ext cx="7355205" cy="2998470"/>
          </a:xfrm>
          <a:prstGeom prst="rect">
            <a:avLst/>
          </a:prstGeom>
          <a:noFill/>
          <a:ln>
            <a:noFill/>
          </a:ln>
        </p:spPr>
        <p:txBody>
          <a:bodyPr wrap="square">
            <a:noAutofit/>
          </a:bodyPr>
          <a:lstStyle>
            <a:lvl1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charset="0"/>
                <a:ea typeface="SimSun" panose="02010600030101010101" pitchFamily="2" charset="-122"/>
              </a:defRPr>
            </a:lvl9pPr>
          </a:lstStyle>
          <a:p>
            <a:pPr marL="171450" indent="-171450" algn="just" fontAlgn="base">
              <a:lnSpc>
                <a:spcPct val="150000"/>
              </a:lnSpc>
              <a:spcBef>
                <a:spcPct val="0"/>
              </a:spcBef>
              <a:spcAft>
                <a:spcPct val="0"/>
              </a:spcAft>
              <a:buFont typeface="Arial" panose="020B0604020202020204" pitchFamily="34" charset="0"/>
              <a:buChar char="•"/>
            </a:pPr>
            <a:endParaRPr lang="en-US" altLang="en-GB" sz="1200">
              <a:solidFill>
                <a:schemeClr val="tx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marL="171450" indent="-171450" algn="just" fontAlgn="base">
              <a:lnSpc>
                <a:spcPct val="150000"/>
              </a:lnSpc>
              <a:spcBef>
                <a:spcPct val="0"/>
              </a:spcBef>
              <a:spcAft>
                <a:spcPct val="0"/>
              </a:spcAft>
              <a:buFont typeface="Arial" panose="020B0604020202020204" pitchFamily="34" charset="0"/>
              <a:buChar char="•"/>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Maximize CloudFront caching and use asset versioning to reduce data transfer and egress costs.</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marL="171450" indent="-171450" algn="just" fontAlgn="base">
              <a:lnSpc>
                <a:spcPct val="150000"/>
              </a:lnSpc>
              <a:spcBef>
                <a:spcPct val="0"/>
              </a:spcBef>
              <a:spcAft>
                <a:spcPct val="0"/>
              </a:spcAft>
              <a:buFont typeface="Arial" panose="020B0604020202020204" pitchFamily="34" charset="0"/>
              <a:buChar char="•"/>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Store static assets in S3 Intelligent-Tiering for automated cost-efficient storage.</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marL="171450" indent="-171450" algn="just" fontAlgn="base">
              <a:lnSpc>
                <a:spcPct val="150000"/>
              </a:lnSpc>
              <a:spcBef>
                <a:spcPct val="0"/>
              </a:spcBef>
              <a:spcAft>
                <a:spcPct val="0"/>
              </a:spcAft>
              <a:buFont typeface="Arial" panose="020B0604020202020204" pitchFamily="34" charset="0"/>
              <a:buChar char="•"/>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Leverage Reserved Instances or Savings Plans for EC2 and Aurora to lower predictable compute costs.</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marL="171450" indent="-171450" algn="just" fontAlgn="base">
              <a:lnSpc>
                <a:spcPct val="150000"/>
              </a:lnSpc>
              <a:spcBef>
                <a:spcPct val="0"/>
              </a:spcBef>
              <a:spcAft>
                <a:spcPct val="0"/>
              </a:spcAft>
              <a:buFont typeface="Arial" panose="020B0604020202020204" pitchFamily="34" charset="0"/>
              <a:buChar char="•"/>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Adopt serverless solutions (Lambda) for intermittent or burst workloads to avoid overprovisioning.</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a:p>
            <a:pPr marL="171450" indent="-171450" algn="just" fontAlgn="base">
              <a:lnSpc>
                <a:spcPct val="150000"/>
              </a:lnSpc>
              <a:spcBef>
                <a:spcPct val="0"/>
              </a:spcBef>
              <a:spcAft>
                <a:spcPct val="0"/>
              </a:spcAft>
              <a:buFont typeface="Arial" panose="020B0604020202020204" pitchFamily="34" charset="0"/>
              <a:buChar char="•"/>
            </a:pPr>
            <a:r>
              <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rPr>
              <a:t>Monitor and minimize data transfer, as it is a primary cost driver in the Cape Town region.</a:t>
            </a:r>
            <a:endParaRPr lang="en-US" altLang="en-GB" sz="1200">
              <a:solidFill>
                <a:schemeClr val="bg1"/>
              </a:solidFill>
              <a:latin typeface="Arial" panose="020B0604020202020204" pitchFamily="34" charset="0"/>
              <a:ea typeface="Arial" panose="020B0604020202020204" pitchFamily="34" charset="0"/>
              <a:cs typeface="Arial" panose="020B0604020202020204" pitchFamily="34" charset="0"/>
              <a:sym typeface="Calibri" panose="020F05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PA" val="v5.2.3"/>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m41u2ml">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6128</Words>
  <Application>WPS Presentation</Application>
  <PresentationFormat>全屏显示(16:9)</PresentationFormat>
  <Paragraphs>132</Paragraphs>
  <Slides>10</Slides>
  <Notes>30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10</vt:i4>
      </vt:variant>
    </vt:vector>
  </HeadingPairs>
  <TitlesOfParts>
    <vt:vector size="22" baseType="lpstr">
      <vt:lpstr>Arial</vt:lpstr>
      <vt:lpstr>SimSun</vt:lpstr>
      <vt:lpstr>Wingdings</vt:lpstr>
      <vt:lpstr>Microsoft YaHei</vt:lpstr>
      <vt:lpstr>Arial Unicode MS</vt:lpstr>
      <vt:lpstr>Calibri</vt:lpstr>
      <vt:lpstr>Wingdings</vt:lpstr>
      <vt:lpstr>Nunito Sans</vt:lpstr>
      <vt:lpstr>Segoe Print</vt:lpstr>
      <vt:lpstr>Nunito Sans ExtraBold</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ylj</dc:creator>
  <cp:lastModifiedBy>Ntombi Modimo</cp:lastModifiedBy>
  <cp:revision>494</cp:revision>
  <dcterms:created xsi:type="dcterms:W3CDTF">2017-07-19T06:34:00Z</dcterms:created>
  <dcterms:modified xsi:type="dcterms:W3CDTF">2025-09-28T22:19:48Z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2057-12.2.0.22549</vt:lpwstr>
  </property>
  <property fmtid="{D5CDD505-2E9C-101B-9397-08002B2CF9AE}" pid="3" name="ICV">
    <vt:lpwstr>49C577008C374794AF4260DFD44B178D_13</vt:lpwstr>
  </property>
</Properties>
</file>